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301" r:id="rId2"/>
    <p:sldId id="339" r:id="rId3"/>
    <p:sldId id="340" r:id="rId4"/>
    <p:sldId id="342" r:id="rId5"/>
    <p:sldId id="306" r:id="rId6"/>
    <p:sldId id="307" r:id="rId7"/>
    <p:sldId id="345" r:id="rId8"/>
    <p:sldId id="309" r:id="rId9"/>
    <p:sldId id="310" r:id="rId10"/>
    <p:sldId id="311" r:id="rId11"/>
    <p:sldId id="312" r:id="rId12"/>
    <p:sldId id="305" r:id="rId13"/>
    <p:sldId id="308" r:id="rId14"/>
    <p:sldId id="313" r:id="rId15"/>
    <p:sldId id="314" r:id="rId16"/>
    <p:sldId id="315" r:id="rId17"/>
    <p:sldId id="316" r:id="rId18"/>
    <p:sldId id="344" r:id="rId19"/>
    <p:sldId id="317" r:id="rId20"/>
    <p:sldId id="318" r:id="rId21"/>
    <p:sldId id="319" r:id="rId22"/>
    <p:sldId id="320" r:id="rId23"/>
    <p:sldId id="256" r:id="rId24"/>
    <p:sldId id="322" r:id="rId25"/>
    <p:sldId id="323" r:id="rId26"/>
    <p:sldId id="325" r:id="rId27"/>
    <p:sldId id="326" r:id="rId28"/>
    <p:sldId id="327" r:id="rId29"/>
    <p:sldId id="328" r:id="rId30"/>
    <p:sldId id="329" r:id="rId31"/>
    <p:sldId id="330" r:id="rId32"/>
    <p:sldId id="332" r:id="rId33"/>
    <p:sldId id="341" r:id="rId34"/>
    <p:sldId id="334" r:id="rId35"/>
    <p:sldId id="338" r:id="rId36"/>
    <p:sldId id="302" r:id="rId37"/>
    <p:sldId id="303" r:id="rId38"/>
    <p:sldId id="274"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
          <p15:clr>
            <a:srgbClr val="A4A3A4"/>
          </p15:clr>
        </p15:guide>
        <p15:guide id="2" orient="horz" pos="3886">
          <p15:clr>
            <a:srgbClr val="A4A3A4"/>
          </p15:clr>
        </p15:guide>
        <p15:guide id="3" pos="5473">
          <p15:clr>
            <a:srgbClr val="A4A3A4"/>
          </p15:clr>
        </p15:guide>
        <p15:guide id="4" pos="3835">
          <p15:clr>
            <a:srgbClr val="A4A3A4"/>
          </p15:clr>
        </p15:guide>
        <p15:guide id="5" pos="289">
          <p15:clr>
            <a:srgbClr val="A4A3A4"/>
          </p15:clr>
        </p15:guide>
        <p15:guide id="6" pos="19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7" d="100"/>
          <a:sy n="67" d="100"/>
        </p:scale>
        <p:origin x="38" y="322"/>
      </p:cViewPr>
      <p:guideLst>
        <p:guide orient="horz" pos="288"/>
        <p:guide orient="horz" pos="3886"/>
        <p:guide pos="5473"/>
        <p:guide pos="3835"/>
        <p:guide pos="289"/>
        <p:guide pos="192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smtClean="0"/>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496" indent="-222496">
              <a:buAutoNum type="arabicPeriod"/>
            </a:pPr>
            <a:r>
              <a:rPr lang="en-US" dirty="0" smtClean="0"/>
              <a:t>Key use cases:</a:t>
            </a:r>
          </a:p>
          <a:p>
            <a:pPr marL="679696" lvl="1" indent="-222496">
              <a:buAutoNum type="arabicPeriod"/>
            </a:pPr>
            <a:endParaRPr lang="en-US" dirty="0" smtClean="0"/>
          </a:p>
          <a:p>
            <a:pPr marL="222496" indent="-222496">
              <a:buAutoNum type="arabicPeriod"/>
            </a:pPr>
            <a:endParaRPr lang="en-US" dirty="0" smtClean="0"/>
          </a:p>
          <a:p>
            <a:pPr marL="222496" indent="-222496">
              <a:buAutoNum type="arabicPeriod"/>
            </a:pPr>
            <a:r>
              <a:rPr lang="en-US" dirty="0" smtClean="0"/>
              <a:t>Continuous Integration</a:t>
            </a:r>
            <a:r>
              <a:rPr lang="en-US" baseline="0" dirty="0" smtClean="0"/>
              <a:t> systems</a:t>
            </a:r>
          </a:p>
          <a:p>
            <a:pPr marL="222496" indent="-222496">
              <a:buAutoNum type="arabicPeriod"/>
            </a:pPr>
            <a:r>
              <a:rPr lang="en-US" baseline="0" dirty="0" smtClean="0"/>
              <a:t>Artifact Repository</a:t>
            </a:r>
          </a:p>
          <a:p>
            <a:pPr marL="222496" indent="-222496">
              <a:buAutoNum type="arabicPeriod"/>
            </a:pPr>
            <a:r>
              <a:rPr lang="en-US" baseline="0" dirty="0" smtClean="0"/>
              <a:t>Services Desk</a:t>
            </a:r>
          </a:p>
          <a:p>
            <a:pPr marL="667489" lvl="1" indent="-222496">
              <a:buAutoNum type="arabicPeriod"/>
            </a:pPr>
            <a:r>
              <a:rPr lang="en-US" baseline="0" dirty="0" smtClean="0"/>
              <a:t>Approvals, change management</a:t>
            </a:r>
          </a:p>
          <a:p>
            <a:pPr marL="222496" indent="-222496">
              <a:buAutoNum type="arabicPeriod"/>
            </a:pPr>
            <a:r>
              <a:rPr lang="en-US" baseline="0" dirty="0" smtClean="0"/>
              <a:t>Automated test, service virtualization</a:t>
            </a:r>
          </a:p>
          <a:p>
            <a:pPr marL="222496" indent="-222496">
              <a:buAutoNum type="arabicPeriod"/>
            </a:pPr>
            <a:r>
              <a:rPr lang="en-US" baseline="0" dirty="0" smtClean="0"/>
              <a:t>Configuration Management</a:t>
            </a:r>
          </a:p>
          <a:p>
            <a:pPr marL="222496" indent="-222496">
              <a:buAutoNum type="arabicPeriod"/>
            </a:pPr>
            <a:r>
              <a:rPr lang="en-US" baseline="0" dirty="0" smtClean="0"/>
              <a:t>Cloud Provisioning</a:t>
            </a:r>
          </a:p>
        </p:txBody>
      </p:sp>
      <p:sp>
        <p:nvSpPr>
          <p:cNvPr id="4" name="Slide Number Placeholder 3"/>
          <p:cNvSpPr>
            <a:spLocks noGrp="1"/>
          </p:cNvSpPr>
          <p:nvPr>
            <p:ph type="sldNum" sz="quarter" idx="10"/>
          </p:nvPr>
        </p:nvSpPr>
        <p:spPr/>
        <p:txBody>
          <a:bodyPr/>
          <a:lstStyle/>
          <a:p>
            <a:fld id="{9C4C1465-76C8-4610-B968-E64CE47E0FA7}" type="slidenum">
              <a:rPr lang="en-US" smtClean="0"/>
              <a:pPr/>
              <a:t>11</a:t>
            </a:fld>
            <a:endParaRPr lang="en-US" dirty="0"/>
          </a:p>
        </p:txBody>
      </p:sp>
    </p:spTree>
    <p:extLst>
      <p:ext uri="{BB962C8B-B14F-4D97-AF65-F5344CB8AC3E}">
        <p14:creationId xmlns:p14="http://schemas.microsoft.com/office/powerpoint/2010/main" val="358545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17</a:t>
            </a:fld>
            <a:endParaRPr lang="en-US"/>
          </a:p>
        </p:txBody>
      </p:sp>
    </p:spTree>
    <p:extLst>
      <p:ext uri="{BB962C8B-B14F-4D97-AF65-F5344CB8AC3E}">
        <p14:creationId xmlns:p14="http://schemas.microsoft.com/office/powerpoint/2010/main" val="191843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Disparate</a:t>
            </a:r>
            <a:r>
              <a:rPr lang="en-US" baseline="0" dirty="0" smtClean="0"/>
              <a:t> environments</a:t>
            </a:r>
          </a:p>
          <a:p>
            <a:endParaRPr lang="en-US" baseline="0" dirty="0" smtClean="0"/>
          </a:p>
          <a:p>
            <a:r>
              <a:rPr lang="en-US" baseline="0" dirty="0" smtClean="0"/>
              <a:t>Test data not equal to production data</a:t>
            </a:r>
          </a:p>
          <a:p>
            <a:endParaRPr lang="en-US" baseline="0" dirty="0" smtClean="0"/>
          </a:p>
          <a:p>
            <a:r>
              <a:rPr lang="en-US" baseline="0" dirty="0" smtClean="0"/>
              <a:t>Custom Manual testing scripts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20</a:t>
            </a:fld>
            <a:endParaRPr lang="en-US"/>
          </a:p>
        </p:txBody>
      </p:sp>
    </p:spTree>
    <p:extLst>
      <p:ext uri="{BB962C8B-B14F-4D97-AF65-F5344CB8AC3E}">
        <p14:creationId xmlns:p14="http://schemas.microsoft.com/office/powerpoint/2010/main" val="256963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24</a:t>
            </a:fld>
            <a:endParaRPr lang="en-US"/>
          </a:p>
        </p:txBody>
      </p:sp>
    </p:spTree>
    <p:extLst>
      <p:ext uri="{BB962C8B-B14F-4D97-AF65-F5344CB8AC3E}">
        <p14:creationId xmlns:p14="http://schemas.microsoft.com/office/powerpoint/2010/main" val="82343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28</a:t>
            </a:fld>
            <a:endParaRPr lang="en-US"/>
          </a:p>
        </p:txBody>
      </p:sp>
    </p:spTree>
    <p:extLst>
      <p:ext uri="{BB962C8B-B14F-4D97-AF65-F5344CB8AC3E}">
        <p14:creationId xmlns:p14="http://schemas.microsoft.com/office/powerpoint/2010/main" val="2403894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29</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1447446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30</a:t>
            </a:fld>
            <a:endParaRPr lang="en-US"/>
          </a:p>
        </p:txBody>
      </p:sp>
    </p:spTree>
    <p:extLst>
      <p:ext uri="{BB962C8B-B14F-4D97-AF65-F5344CB8AC3E}">
        <p14:creationId xmlns:p14="http://schemas.microsoft.com/office/powerpoint/2010/main" val="3078064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9/19/2016 10:36 AM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31</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29928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5632704" cy="2514600"/>
          </a:xfrm>
        </p:spPr>
        <p:txBody>
          <a:bodyPr>
            <a:noAutofit/>
          </a:bodyPr>
          <a:lstStyle>
            <a:lvl1pPr>
              <a:lnSpc>
                <a:spcPct val="90000"/>
              </a:lnSpc>
              <a:defRPr sz="4000"/>
            </a:lvl1pPr>
          </a:lstStyle>
          <a:p>
            <a:r>
              <a:rPr lang="en-US" smtClean="0"/>
              <a:t>Click to edit Master title style</a:t>
            </a: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8:9 proportion.</a:t>
            </a:r>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smtClean="0"/>
              <a:t>Click icon to add chart.</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7"/>
          </p:nvPr>
        </p:nvSpPr>
        <p:spPr bwMode="gray">
          <a:xfrm>
            <a:off x="3511296"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p:cNvSpPr>
            <a:spLocks noGrp="1"/>
          </p:cNvSpPr>
          <p:nvPr>
            <p:ph type="body" sz="quarter" idx="18"/>
          </p:nvPr>
        </p:nvSpPr>
        <p:spPr bwMode="gray">
          <a:xfrm>
            <a:off x="6556248"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2" name="Date Placeholder 21"/>
          <p:cNvSpPr>
            <a:spLocks noGrp="1"/>
          </p:cNvSpPr>
          <p:nvPr>
            <p:ph type="dt" sz="half" idx="16"/>
          </p:nvPr>
        </p:nvSpPr>
        <p:spPr bwMode="gray"/>
        <p:txBody>
          <a:bodyPr/>
          <a:lstStyle/>
          <a:p>
            <a:r>
              <a:rPr lang="en-US" smtClean="0"/>
              <a:t>Month 00, 0000</a:t>
            </a:r>
            <a:endParaRPr lang="en-US" dirty="0"/>
          </a:p>
        </p:txBody>
      </p:sp>
      <p:sp>
        <p:nvSpPr>
          <p:cNvPr id="24" name="Slide Number Placeholder 23"/>
          <p:cNvSpPr>
            <a:spLocks noGrp="1"/>
          </p:cNvSpPr>
          <p:nvPr>
            <p:ph type="sldNum" sz="quarter" idx="18"/>
          </p:nvPr>
        </p:nvSpPr>
        <p:spPr bwMode="gray"/>
        <p:txBody>
          <a:bodyPr/>
          <a:lstStyle/>
          <a:p>
            <a:fld id="{E12D0507-9F86-7A45-BE8E-43760B9F92AA}" type="slidenum">
              <a:rPr lang="en-US" smtClean="0"/>
              <a:pPr/>
              <a:t>‹#›</a:t>
            </a:fld>
            <a:endParaRPr lang="en-US" dirty="0"/>
          </a:p>
        </p:txBody>
      </p:sp>
      <p:pic>
        <p:nvPicPr>
          <p:cNvPr id="2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smtClean="0"/>
              <a:t>Click icon to add picture. </a:t>
            </a:r>
            <a:br>
              <a:rPr lang="en-US" dirty="0" smtClean="0"/>
            </a:br>
            <a:r>
              <a:rPr lang="en-US" dirty="0" smtClean="0"/>
              <a:t>Placeholder is 5:3 proportion.</a:t>
            </a:r>
            <a:endParaRPr lang="en-US" dirty="0"/>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smtClean="0"/>
              <a:t>Click icon to add picture. </a:t>
            </a:r>
            <a:br>
              <a:rPr lang="en-US" dirty="0" smtClean="0"/>
            </a:br>
            <a:r>
              <a:rPr lang="en-US" dirty="0" smtClean="0"/>
              <a:t>Placeholder is 4:3 proportion.</a:t>
            </a:r>
          </a:p>
        </p:txBody>
      </p:sp>
      <p:sp>
        <p:nvSpPr>
          <p:cNvPr id="2" name="Date Placeholder 1"/>
          <p:cNvSpPr>
            <a:spLocks noGrp="1"/>
          </p:cNvSpPr>
          <p:nvPr>
            <p:ph type="dt" sz="half" idx="11"/>
          </p:nvPr>
        </p:nvSpPr>
        <p:spPr/>
        <p:txBody>
          <a:bodyPr/>
          <a:lstStyle/>
          <a:p>
            <a:r>
              <a:rPr lang="en-US" smtClean="0"/>
              <a:t>Month 00, 0000</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
        <p:nvSpPr>
          <p:cNvPr id="8" name="Footer Placeholder 4"/>
          <p:cNvSpPr txBox="1">
            <a:spLocks/>
          </p:cNvSpPr>
          <p:nvPr userDrawn="1"/>
        </p:nvSpPr>
        <p:spPr>
          <a:xfrm>
            <a:off x="4572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smtClean="0">
                <a:solidFill>
                  <a:srgbClr val="CC050A"/>
                </a:solidFill>
                <a:latin typeface="+mj-lt"/>
              </a:rPr>
              <a:t>Thank you.</a:t>
            </a:r>
            <a:endParaRPr lang="en-US" sz="4000" b="1" dirty="0">
              <a:solidFill>
                <a:srgbClr val="CC050A"/>
              </a:solidFill>
              <a:latin typeface="+mj-lt"/>
            </a:endParaRPr>
          </a:p>
        </p:txBody>
      </p:sp>
      <p:sp>
        <p:nvSpPr>
          <p:cNvPr id="4" name="Date Placeholder 3"/>
          <p:cNvSpPr>
            <a:spLocks noGrp="1"/>
          </p:cNvSpPr>
          <p:nvPr>
            <p:ph type="dt" sz="half" idx="10"/>
          </p:nvPr>
        </p:nvSpPr>
        <p:spPr/>
        <p:txBody>
          <a:bodyPr/>
          <a:lstStyle/>
          <a:p>
            <a:r>
              <a:rPr lang="en-US" smtClean="0"/>
              <a:t>Month 00, 0000</a:t>
            </a:r>
            <a:endParaRPr lang="en-US" dirty="0"/>
          </a:p>
        </p:txBody>
      </p:sp>
      <p:sp>
        <p:nvSpPr>
          <p:cNvPr id="5" name="Slide Number Placeholder 4"/>
          <p:cNvSpPr>
            <a:spLocks noGrp="1"/>
          </p:cNvSpPr>
          <p:nvPr>
            <p:ph type="sldNum" sz="quarter" idx="11"/>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3"/>
            <a:ext cx="8229600" cy="546927"/>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1307290"/>
            <a:ext cx="8170124" cy="4366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9" y="685798"/>
            <a:ext cx="8178803" cy="385763"/>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38144825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8"/>
            <a:ext cx="8229600" cy="109135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66525315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3" y="1508761"/>
            <a:ext cx="8534399" cy="4464052"/>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82563"/>
            <a:ext cx="8537738" cy="7318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6537960"/>
            <a:ext cx="382588" cy="320040"/>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6537960"/>
            <a:ext cx="1371600" cy="320040"/>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fld id="{9C0CA8CC-A30E-1E49-AF32-7C326A88A651}" type="datetime4">
              <a:rPr lang="en-US" smtClean="0">
                <a:solidFill>
                  <a:srgbClr val="000000">
                    <a:lumMod val="75000"/>
                    <a:lumOff val="25000"/>
                  </a:srgbClr>
                </a:solidFill>
                <a:latin typeface="Calibri"/>
              </a:rPr>
              <a:pPr/>
              <a:t>September 19, 2016</a:t>
            </a:fld>
            <a:endParaRPr lang="en-US"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6537960"/>
            <a:ext cx="2667000" cy="320040"/>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r>
              <a:rPr lang="en-US" smtClean="0">
                <a:solidFill>
                  <a:srgbClr val="000000">
                    <a:lumMod val="75000"/>
                    <a:lumOff val="25000"/>
                  </a:srgbClr>
                </a:solidFill>
                <a:latin typeface="Calibri"/>
              </a:rPr>
              <a:t>Copyright © 2013 CA. All rights reserved.</a:t>
            </a:r>
            <a:endParaRPr lang="en-US">
              <a:solidFill>
                <a:srgbClr val="000000">
                  <a:lumMod val="75000"/>
                  <a:lumOff val="25000"/>
                </a:srgbClr>
              </a:solidFill>
              <a:latin typeface="Calibri"/>
            </a:endParaRPr>
          </a:p>
        </p:txBody>
      </p:sp>
    </p:spTree>
    <p:extLst>
      <p:ext uri="{BB962C8B-B14F-4D97-AF65-F5344CB8AC3E}">
        <p14:creationId xmlns:p14="http://schemas.microsoft.com/office/powerpoint/2010/main" val="276154203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77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7" name="Title 6"/>
          <p:cNvSpPr>
            <a:spLocks noGrp="1"/>
          </p:cNvSpPr>
          <p:nvPr>
            <p:ph type="title"/>
          </p:nvPr>
        </p:nvSpPr>
        <p:spPr>
          <a:xfrm>
            <a:off x="457200" y="413481"/>
            <a:ext cx="708660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13481"/>
            <a:ext cx="7086600" cy="45720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0" y="1371600"/>
            <a:ext cx="7086600" cy="479742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smtClean="0"/>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4"/>
          <p:cNvSpPr txBox="1">
            <a:spLocks/>
          </p:cNvSpPr>
          <p:nvPr/>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84" r:id="rId26"/>
    <p:sldLayoutId id="2147483659" r:id="rId27"/>
    <p:sldLayoutId id="2147483660" r:id="rId28"/>
    <p:sldLayoutId id="2147483665" r:id="rId29"/>
    <p:sldLayoutId id="2147483685" r:id="rId30"/>
    <p:sldLayoutId id="2147483686" r:id="rId31"/>
    <p:sldLayoutId id="2147483687" r:id="rId32"/>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9.jpg"/><Relationship Id="rId13" Type="http://schemas.openxmlformats.org/officeDocument/2006/relationships/image" Target="../media/image54.gif"/><Relationship Id="rId18" Type="http://schemas.openxmlformats.org/officeDocument/2006/relationships/image" Target="../media/image9.png"/><Relationship Id="rId3" Type="http://schemas.openxmlformats.org/officeDocument/2006/relationships/image" Target="../media/image44.jpg"/><Relationship Id="rId21" Type="http://schemas.openxmlformats.org/officeDocument/2006/relationships/image" Target="../media/image61.png"/><Relationship Id="rId7" Type="http://schemas.openxmlformats.org/officeDocument/2006/relationships/image" Target="../media/image48.jp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xml"/><Relationship Id="rId16" Type="http://schemas.openxmlformats.org/officeDocument/2006/relationships/image" Target="../media/image57.png"/><Relationship Id="rId20" Type="http://schemas.openxmlformats.org/officeDocument/2006/relationships/image" Target="../media/image60.png"/><Relationship Id="rId1" Type="http://schemas.openxmlformats.org/officeDocument/2006/relationships/slideLayout" Target="../slideLayouts/slideLayout31.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4.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3.png"/><Relationship Id="rId10" Type="http://schemas.openxmlformats.org/officeDocument/2006/relationships/image" Target="../media/image51.gif"/><Relationship Id="rId19"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0.jpeg"/><Relationship Id="rId14" Type="http://schemas.openxmlformats.org/officeDocument/2006/relationships/image" Target="../media/image55.png"/><Relationship Id="rId22" Type="http://schemas.openxmlformats.org/officeDocument/2006/relationships/image" Target="../media/image62.png"/></Relationships>
</file>

<file path=ppt/slides/_rels/slide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8NPzLBSBzPI" TargetMode="Externa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27.png"/><Relationship Id="rId11" Type="http://schemas.openxmlformats.org/officeDocument/2006/relationships/image" Target="../media/image79.png"/><Relationship Id="rId5" Type="http://schemas.openxmlformats.org/officeDocument/2006/relationships/image" Target="../media/image26.png"/><Relationship Id="rId10" Type="http://schemas.openxmlformats.org/officeDocument/2006/relationships/image" Target="../media/image78.png"/><Relationship Id="rId4" Type="http://schemas.openxmlformats.org/officeDocument/2006/relationships/image" Target="../media/image25.png"/><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jpe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87.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89.jpg"/><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92.jpeg"/><Relationship Id="rId4" Type="http://schemas.openxmlformats.org/officeDocument/2006/relationships/image" Target="../media/image91.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59.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png"/><Relationship Id="rId4" Type="http://schemas.openxmlformats.org/officeDocument/2006/relationships/image" Target="../media/image85.png"/><Relationship Id="rId9" Type="http://schemas.openxmlformats.org/officeDocument/2006/relationships/image" Target="../media/image97.png"/></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20.jpeg"/><Relationship Id="rId17" Type="http://schemas.openxmlformats.org/officeDocument/2006/relationships/image" Target="../media/image25.png"/><Relationship Id="rId2" Type="http://schemas.openxmlformats.org/officeDocument/2006/relationships/image" Target="../media/image9.png"/><Relationship Id="rId16" Type="http://schemas.openxmlformats.org/officeDocument/2006/relationships/image" Target="../media/image24.jpeg"/><Relationship Id="rId1" Type="http://schemas.openxmlformats.org/officeDocument/2006/relationships/slideLayout" Target="../slideLayouts/slideLayout31.xml"/><Relationship Id="rId6" Type="http://schemas.openxmlformats.org/officeDocument/2006/relationships/image" Target="../media/image13.png"/><Relationship Id="rId11" Type="http://schemas.openxmlformats.org/officeDocument/2006/relationships/image" Target="../media/image19.jpeg"/><Relationship Id="rId5" Type="http://schemas.openxmlformats.org/officeDocument/2006/relationships/image" Target="../media/image12.png"/><Relationship Id="rId15" Type="http://schemas.openxmlformats.org/officeDocument/2006/relationships/image" Target="../media/image23.png"/><Relationship Id="rId10" Type="http://schemas.openxmlformats.org/officeDocument/2006/relationships/image" Target="../media/image18.jpeg"/><Relationship Id="rId4" Type="http://schemas.openxmlformats.org/officeDocument/2006/relationships/image" Target="../media/image11.png"/><Relationship Id="rId9" Type="http://schemas.openxmlformats.org/officeDocument/2006/relationships/image" Target="../media/image17.png"/><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3.png"/><Relationship Id="rId18" Type="http://schemas.openxmlformats.org/officeDocument/2006/relationships/image" Target="../media/image38.jpeg"/><Relationship Id="rId3"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hyperlink" Target="https://cloud.google.com/" TargetMode="External"/><Relationship Id="rId5" Type="http://schemas.openxmlformats.org/officeDocument/2006/relationships/image" Target="../media/image27.png"/><Relationship Id="rId15" Type="http://schemas.openxmlformats.org/officeDocument/2006/relationships/image" Target="../media/image35.png"/><Relationship Id="rId10" Type="http://schemas.openxmlformats.org/officeDocument/2006/relationships/image" Target="../media/image31.jpeg"/><Relationship Id="rId19" Type="http://schemas.openxmlformats.org/officeDocument/2006/relationships/image" Target="../media/image23.png"/><Relationship Id="rId4" Type="http://schemas.openxmlformats.org/officeDocument/2006/relationships/image" Target="../media/image26.png"/><Relationship Id="rId9" Type="http://schemas.openxmlformats.org/officeDocument/2006/relationships/image" Target="../media/image30.jpe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DevOps 101</a:t>
            </a:r>
            <a:br>
              <a:rPr lang="en-US" dirty="0" smtClean="0"/>
            </a:br>
            <a:r>
              <a:rPr lang="en-US" dirty="0"/>
              <a:t/>
            </a:r>
            <a:br>
              <a:rPr lang="en-US" dirty="0"/>
            </a:br>
            <a:r>
              <a:rPr lang="en-US" dirty="0" smtClean="0"/>
              <a:t>part 1 of 3 </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1</a:t>
            </a:fld>
            <a:endParaRPr lang="en-US"/>
          </a:p>
        </p:txBody>
      </p:sp>
      <p:sp>
        <p:nvSpPr>
          <p:cNvPr id="5" name="Text Placeholder 4"/>
          <p:cNvSpPr>
            <a:spLocks noGrp="1"/>
          </p:cNvSpPr>
          <p:nvPr>
            <p:ph type="body" sz="quarter" idx="13"/>
          </p:nvPr>
        </p:nvSpPr>
        <p:spPr/>
        <p:txBody>
          <a:bodyPr/>
          <a:lstStyle/>
          <a:p>
            <a:pPr marL="285750" indent="-285750">
              <a:buFont typeface="Arial" panose="020B0604020202020204" pitchFamily="34" charset="0"/>
              <a:buChar char="•"/>
            </a:pPr>
            <a:r>
              <a:rPr lang="en-US" dirty="0"/>
              <a:t>Application Economy </a:t>
            </a:r>
          </a:p>
          <a:p>
            <a:pPr marL="285750" indent="-285750">
              <a:buFont typeface="Arial" panose="020B0604020202020204" pitchFamily="34" charset="0"/>
              <a:buChar char="•"/>
            </a:pPr>
            <a:r>
              <a:rPr lang="en-US" dirty="0"/>
              <a:t>Software Development Life Cycle  (SDLC)</a:t>
            </a:r>
          </a:p>
          <a:p>
            <a:pPr marL="285750" indent="-285750">
              <a:buFont typeface="Arial" panose="020B0604020202020204" pitchFamily="34" charset="0"/>
              <a:buChar char="•"/>
            </a:pPr>
            <a:r>
              <a:rPr lang="en-US" dirty="0"/>
              <a:t>DevOps History</a:t>
            </a:r>
          </a:p>
          <a:p>
            <a:pPr marL="285750" indent="-285750">
              <a:buFont typeface="Arial" panose="020B0604020202020204" pitchFamily="34" charset="0"/>
              <a:buChar char="•"/>
            </a:pPr>
            <a:r>
              <a:rPr lang="en-US" dirty="0"/>
              <a:t>What is DevOps Defined</a:t>
            </a:r>
          </a:p>
          <a:p>
            <a:pPr marL="285750" indent="-285750">
              <a:buFont typeface="Arial" panose="020B0604020202020204" pitchFamily="34" charset="0"/>
              <a:buChar char="•"/>
            </a:pPr>
            <a:r>
              <a:rPr lang="en-US" dirty="0"/>
              <a:t>A Call to Arms </a:t>
            </a:r>
          </a:p>
          <a:p>
            <a:pPr lvl="1"/>
            <a:endParaRPr lang="en-US" dirty="0"/>
          </a:p>
        </p:txBody>
      </p:sp>
    </p:spTree>
    <p:extLst>
      <p:ext uri="{BB962C8B-B14F-4D97-AF65-F5344CB8AC3E}">
        <p14:creationId xmlns:p14="http://schemas.microsoft.com/office/powerpoint/2010/main" val="2835303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0037" y="502920"/>
            <a:ext cx="907256" cy="1843088"/>
          </a:xfrm>
          <a:prstGeom prst="rect">
            <a:avLst/>
          </a:prstGeom>
        </p:spPr>
      </p:pic>
      <p:pic>
        <p:nvPicPr>
          <p:cNvPr id="3" name="Picture 2"/>
          <p:cNvPicPr>
            <a:picLocks noChangeAspect="1"/>
          </p:cNvPicPr>
          <p:nvPr/>
        </p:nvPicPr>
        <p:blipFill>
          <a:blip r:embed="rId3"/>
          <a:stretch>
            <a:fillRect/>
          </a:stretch>
        </p:blipFill>
        <p:spPr>
          <a:xfrm>
            <a:off x="3069670" y="977980"/>
            <a:ext cx="3364706" cy="892969"/>
          </a:xfrm>
          <a:prstGeom prst="rect">
            <a:avLst/>
          </a:prstGeom>
        </p:spPr>
      </p:pic>
      <p:pic>
        <p:nvPicPr>
          <p:cNvPr id="5" name="Picture 4"/>
          <p:cNvPicPr>
            <a:picLocks noChangeAspect="1"/>
          </p:cNvPicPr>
          <p:nvPr/>
        </p:nvPicPr>
        <p:blipFill>
          <a:blip r:embed="rId4"/>
          <a:stretch>
            <a:fillRect/>
          </a:stretch>
        </p:blipFill>
        <p:spPr>
          <a:xfrm>
            <a:off x="1416606" y="2270999"/>
            <a:ext cx="6257925" cy="1278731"/>
          </a:xfrm>
          <a:prstGeom prst="rect">
            <a:avLst/>
          </a:prstGeom>
        </p:spPr>
      </p:pic>
      <p:pic>
        <p:nvPicPr>
          <p:cNvPr id="6" name="Picture 5"/>
          <p:cNvPicPr>
            <a:picLocks noChangeAspect="1"/>
          </p:cNvPicPr>
          <p:nvPr/>
        </p:nvPicPr>
        <p:blipFill>
          <a:blip r:embed="rId5"/>
          <a:stretch>
            <a:fillRect/>
          </a:stretch>
        </p:blipFill>
        <p:spPr>
          <a:xfrm>
            <a:off x="3328989" y="3714036"/>
            <a:ext cx="2486025" cy="2636044"/>
          </a:xfrm>
          <a:prstGeom prst="rect">
            <a:avLst/>
          </a:prstGeom>
        </p:spPr>
      </p:pic>
      <p:pic>
        <p:nvPicPr>
          <p:cNvPr id="7" name="Picture 6"/>
          <p:cNvPicPr>
            <a:picLocks noChangeAspect="1"/>
          </p:cNvPicPr>
          <p:nvPr/>
        </p:nvPicPr>
        <p:blipFill>
          <a:blip r:embed="rId6"/>
          <a:stretch>
            <a:fillRect/>
          </a:stretch>
        </p:blipFill>
        <p:spPr>
          <a:xfrm>
            <a:off x="743665" y="2792492"/>
            <a:ext cx="7022306" cy="921544"/>
          </a:xfrm>
          <a:prstGeom prst="rect">
            <a:avLst/>
          </a:prstGeom>
        </p:spPr>
      </p:pic>
    </p:spTree>
    <p:extLst>
      <p:ext uri="{BB962C8B-B14F-4D97-AF65-F5344CB8AC3E}">
        <p14:creationId xmlns:p14="http://schemas.microsoft.com/office/powerpoint/2010/main" val="14270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4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a:spLocks noChangeAspect="1"/>
          </p:cNvSpPr>
          <p:nvPr/>
        </p:nvSpPr>
        <p:spPr>
          <a:xfrm>
            <a:off x="683214" y="354421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CHANGE MANAGEMENT</a:t>
            </a:r>
            <a:endParaRPr lang="en-US" sz="1100" dirty="0">
              <a:solidFill>
                <a:schemeClr val="accent1"/>
              </a:solidFill>
              <a:latin typeface="Calibri"/>
              <a:cs typeface="Calibri"/>
            </a:endParaRPr>
          </a:p>
        </p:txBody>
      </p:sp>
      <p:sp>
        <p:nvSpPr>
          <p:cNvPr id="4" name="Rounded Rectangle 3"/>
          <p:cNvSpPr>
            <a:spLocks noChangeAspect="1"/>
          </p:cNvSpPr>
          <p:nvPr/>
        </p:nvSpPr>
        <p:spPr>
          <a:xfrm>
            <a:off x="1645016" y="262683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TEST</a:t>
            </a:r>
            <a:r>
              <a:rPr lang="he-IL" sz="1100" dirty="0">
                <a:solidFill>
                  <a:schemeClr val="accent1"/>
                </a:solidFill>
                <a:latin typeface="Calibri"/>
                <a:cs typeface="Calibri"/>
              </a:rPr>
              <a:t/>
            </a:r>
            <a:br>
              <a:rPr lang="he-IL" sz="1100" dirty="0">
                <a:solidFill>
                  <a:schemeClr val="accent1"/>
                </a:solidFill>
                <a:latin typeface="Calibri"/>
                <a:cs typeface="Calibri"/>
              </a:rPr>
            </a:br>
            <a:r>
              <a:rPr lang="en-US" sz="1100" dirty="0">
                <a:solidFill>
                  <a:schemeClr val="accent1"/>
                </a:solidFill>
                <a:latin typeface="Calibri"/>
                <a:cs typeface="Calibri"/>
              </a:rPr>
              <a:t>AUTOMATION</a:t>
            </a:r>
            <a:endParaRPr lang="en-US" sz="1100" dirty="0">
              <a:solidFill>
                <a:schemeClr val="accent1"/>
              </a:solidFill>
              <a:latin typeface="Calibri"/>
              <a:cs typeface="Calibri"/>
            </a:endParaRPr>
          </a:p>
        </p:txBody>
      </p:sp>
      <p:sp>
        <p:nvSpPr>
          <p:cNvPr id="9" name="Rounded Rectangle 8"/>
          <p:cNvSpPr>
            <a:spLocks noChangeAspect="1"/>
          </p:cNvSpPr>
          <p:nvPr/>
        </p:nvSpPr>
        <p:spPr>
          <a:xfrm>
            <a:off x="2629806" y="172876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ARTIFACT REPOSITORY</a:t>
            </a:r>
            <a:endParaRPr lang="en-US" sz="1100" dirty="0">
              <a:solidFill>
                <a:schemeClr val="accent1"/>
              </a:solidFill>
              <a:latin typeface="Calibri"/>
              <a:cs typeface="Calibri"/>
            </a:endParaRPr>
          </a:p>
        </p:txBody>
      </p:sp>
      <p:sp>
        <p:nvSpPr>
          <p:cNvPr id="6" name="Rounded Rectangle 5"/>
          <p:cNvSpPr>
            <a:spLocks noChangeAspect="1"/>
          </p:cNvSpPr>
          <p:nvPr/>
        </p:nvSpPr>
        <p:spPr>
          <a:xfrm>
            <a:off x="4814127" y="1737280"/>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CONTINUOUS INTEGRATION</a:t>
            </a:r>
          </a:p>
          <a:p>
            <a:pPr algn="ctr">
              <a:lnSpc>
                <a:spcPct val="90000"/>
              </a:lnSpc>
              <a:spcAft>
                <a:spcPts val="400"/>
              </a:spcAft>
              <a:buClr>
                <a:srgbClr val="FFFFFF"/>
              </a:buClr>
            </a:pPr>
            <a:r>
              <a:rPr lang="en-US" sz="1100" dirty="0">
                <a:solidFill>
                  <a:schemeClr val="accent1"/>
                </a:solidFill>
                <a:latin typeface="Calibri"/>
                <a:cs typeface="Calibri"/>
              </a:rPr>
              <a:t>BUILD AUTOMATION </a:t>
            </a:r>
            <a:endParaRPr lang="en-US" sz="1100" dirty="0">
              <a:solidFill>
                <a:schemeClr val="accent1"/>
              </a:solidFill>
              <a:latin typeface="Calibri"/>
              <a:cs typeface="Calibri"/>
            </a:endParaRPr>
          </a:p>
        </p:txBody>
      </p:sp>
      <p:sp>
        <p:nvSpPr>
          <p:cNvPr id="11" name="Rounded Rectangle 10"/>
          <p:cNvSpPr>
            <a:spLocks noChangeAspect="1"/>
          </p:cNvSpPr>
          <p:nvPr/>
        </p:nvSpPr>
        <p:spPr>
          <a:xfrm>
            <a:off x="5855607" y="261272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CONFIGURATION MANAGEMENT</a:t>
            </a:r>
            <a:endParaRPr lang="en-US" sz="1100" dirty="0">
              <a:solidFill>
                <a:schemeClr val="accent1"/>
              </a:solidFill>
              <a:latin typeface="Calibri"/>
              <a:cs typeface="Calibri"/>
            </a:endParaRPr>
          </a:p>
        </p:txBody>
      </p:sp>
      <p:sp>
        <p:nvSpPr>
          <p:cNvPr id="12" name="Rounded Rectangle 11"/>
          <p:cNvSpPr>
            <a:spLocks noChangeAspect="1"/>
          </p:cNvSpPr>
          <p:nvPr/>
        </p:nvSpPr>
        <p:spPr>
          <a:xfrm>
            <a:off x="6767347" y="352819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INFRA PROVISIONING</a:t>
            </a:r>
            <a:endParaRPr lang="en-US" sz="1100" dirty="0">
              <a:solidFill>
                <a:schemeClr val="accent1"/>
              </a:solidFill>
              <a:latin typeface="Calibri"/>
              <a:cs typeface="Calibri"/>
            </a:endParaRPr>
          </a:p>
        </p:txBody>
      </p:sp>
      <p:grpSp>
        <p:nvGrpSpPr>
          <p:cNvPr id="176" name="Group 175"/>
          <p:cNvGrpSpPr/>
          <p:nvPr/>
        </p:nvGrpSpPr>
        <p:grpSpPr>
          <a:xfrm>
            <a:off x="683215" y="3535441"/>
            <a:ext cx="1104001" cy="836777"/>
            <a:chOff x="4886409" y="4859163"/>
            <a:chExt cx="1684387" cy="1450944"/>
          </a:xfrm>
        </p:grpSpPr>
        <p:sp>
          <p:nvSpPr>
            <p:cNvPr id="172" name="Rounded Rectangle 171"/>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73" name="Picture 1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74" name="Picture 1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5" name="Picture 1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56" name="Group 155"/>
          <p:cNvGrpSpPr/>
          <p:nvPr/>
        </p:nvGrpSpPr>
        <p:grpSpPr>
          <a:xfrm>
            <a:off x="2629806" y="1728761"/>
            <a:ext cx="1104000" cy="828000"/>
            <a:chOff x="205626" y="2896872"/>
            <a:chExt cx="1676847" cy="1307277"/>
          </a:xfrm>
        </p:grpSpPr>
        <p:sp>
          <p:nvSpPr>
            <p:cNvPr id="152" name="Rounded Rectangle 151"/>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45" name="Picture 1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146" name="Picture 1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143" name="Group 142"/>
          <p:cNvGrpSpPr/>
          <p:nvPr/>
        </p:nvGrpSpPr>
        <p:grpSpPr>
          <a:xfrm>
            <a:off x="4814127" y="1737280"/>
            <a:ext cx="1104000" cy="828000"/>
            <a:chOff x="4868447" y="1128890"/>
            <a:chExt cx="1676847" cy="1307274"/>
          </a:xfrm>
        </p:grpSpPr>
        <p:sp>
          <p:nvSpPr>
            <p:cNvPr id="135" name="Rounded Rectangle 134"/>
            <p:cNvSpPr/>
            <p:nvPr/>
          </p:nvSpPr>
          <p:spPr>
            <a:xfrm>
              <a:off x="4868447"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36" name="Picture 24" descr="http://siliconangle.com/files/2013/05/git-logo.jpg"/>
            <p:cNvPicPr>
              <a:picLocks noChangeAspect="1" noChangeArrowheads="1"/>
            </p:cNvPicPr>
            <p:nvPr/>
          </p:nvPicPr>
          <p:blipFill>
            <a:blip r:embed="rId9" cstate="screen"/>
            <a:srcRect/>
            <a:stretch>
              <a:fillRect/>
            </a:stretch>
          </p:blipFill>
          <p:spPr bwMode="auto">
            <a:xfrm>
              <a:off x="5104690" y="1212145"/>
              <a:ext cx="342900" cy="342900"/>
            </a:xfrm>
            <a:prstGeom prst="rect">
              <a:avLst/>
            </a:prstGeom>
            <a:noFill/>
            <a:ln w="9525">
              <a:noFill/>
            </a:ln>
          </p:spPr>
        </p:pic>
        <p:pic>
          <p:nvPicPr>
            <p:cNvPr id="137" name="Picture 18" descr="http://www.whitesourcesoftware.com/sites/default/files/maven_logo.gif"/>
            <p:cNvPicPr>
              <a:picLocks noChangeAspect="1" noChangeArrowheads="1"/>
            </p:cNvPicPr>
            <p:nvPr/>
          </p:nvPicPr>
          <p:blipFill>
            <a:blip r:embed="rId10" cstate="screen"/>
            <a:srcRect/>
            <a:stretch>
              <a:fillRect/>
            </a:stretch>
          </p:blipFill>
          <p:spPr bwMode="auto">
            <a:xfrm>
              <a:off x="5729116" y="1645413"/>
              <a:ext cx="609601" cy="406401"/>
            </a:xfrm>
            <a:prstGeom prst="rect">
              <a:avLst/>
            </a:prstGeom>
            <a:noFill/>
            <a:ln w="9525">
              <a:noFill/>
            </a:ln>
          </p:spPr>
        </p:pic>
        <p:grpSp>
          <p:nvGrpSpPr>
            <p:cNvPr id="138" name="Group 60"/>
            <p:cNvGrpSpPr/>
            <p:nvPr/>
          </p:nvGrpSpPr>
          <p:grpSpPr>
            <a:xfrm>
              <a:off x="5630632" y="1178280"/>
              <a:ext cx="609600" cy="381000"/>
              <a:chOff x="3581400" y="4171950"/>
              <a:chExt cx="909325" cy="533400"/>
            </a:xfrm>
          </p:grpSpPr>
          <p:pic>
            <p:nvPicPr>
              <p:cNvPr id="139" name="Picture 20" descr="File:Jenkins logo with title.svg"/>
              <p:cNvPicPr>
                <a:picLocks noChangeAspect="1" noChangeArrowheads="1"/>
              </p:cNvPicPr>
              <p:nvPr/>
            </p:nvPicPr>
            <p:blipFill>
              <a:blip r:embed="rId11" cstate="screen"/>
              <a:srcRect/>
              <a:stretch>
                <a:fillRect/>
              </a:stretch>
            </p:blipFill>
            <p:spPr bwMode="auto">
              <a:xfrm>
                <a:off x="3581400" y="4476750"/>
                <a:ext cx="909325" cy="228600"/>
              </a:xfrm>
              <a:prstGeom prst="rect">
                <a:avLst/>
              </a:prstGeom>
              <a:noFill/>
              <a:ln w="9525">
                <a:noFill/>
              </a:ln>
            </p:spPr>
          </p:pic>
          <p:pic>
            <p:nvPicPr>
              <p:cNvPr id="140" name="Picture 20" descr="File:Jenkins logo with title.svg"/>
              <p:cNvPicPr>
                <a:picLocks noChangeAspect="1" noChangeArrowheads="1"/>
              </p:cNvPicPr>
              <p:nvPr/>
            </p:nvPicPr>
            <p:blipFill>
              <a:blip r:embed="rId12" cstate="screen"/>
              <a:srcRect/>
              <a:stretch>
                <a:fillRect/>
              </a:stretch>
            </p:blipFill>
            <p:spPr bwMode="auto">
              <a:xfrm>
                <a:off x="3657600" y="4171950"/>
                <a:ext cx="304800" cy="390526"/>
              </a:xfrm>
              <a:prstGeom prst="rect">
                <a:avLst/>
              </a:prstGeom>
              <a:noFill/>
              <a:ln w="9525">
                <a:noFill/>
              </a:ln>
            </p:spPr>
          </p:pic>
        </p:grpSp>
        <p:pic>
          <p:nvPicPr>
            <p:cNvPr id="141" name="Picture 22" descr="http://upload.wikimedia.org/wikipedia/commons/9/94/Ant_logo_large.gif"/>
            <p:cNvPicPr>
              <a:picLocks noChangeAspect="1" noChangeArrowheads="1"/>
            </p:cNvPicPr>
            <p:nvPr/>
          </p:nvPicPr>
          <p:blipFill>
            <a:blip r:embed="rId13" cstate="screen"/>
            <a:srcRect/>
            <a:stretch>
              <a:fillRect/>
            </a:stretch>
          </p:blipFill>
          <p:spPr bwMode="auto">
            <a:xfrm>
              <a:off x="4996191" y="1645414"/>
              <a:ext cx="634441" cy="400700"/>
            </a:xfrm>
            <a:prstGeom prst="rect">
              <a:avLst/>
            </a:prstGeom>
            <a:noFill/>
            <a:ln w="9525">
              <a:noFill/>
            </a:ln>
          </p:spPr>
        </p:pic>
        <p:pic>
          <p:nvPicPr>
            <p:cNvPr id="142" name="Picture 1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171" name="Group 170"/>
          <p:cNvGrpSpPr/>
          <p:nvPr/>
        </p:nvGrpSpPr>
        <p:grpSpPr>
          <a:xfrm>
            <a:off x="6767348" y="3535440"/>
            <a:ext cx="1104001" cy="827999"/>
            <a:chOff x="5379810" y="4848277"/>
            <a:chExt cx="1676849" cy="1307275"/>
          </a:xfrm>
        </p:grpSpPr>
        <p:sp>
          <p:nvSpPr>
            <p:cNvPr id="166" name="Rounded Rectangle 165"/>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68" name="Picture 16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170" name="Picture 16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169" name="Picture 1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
        <p:nvSpPr>
          <p:cNvPr id="2" name="Title 1"/>
          <p:cNvSpPr>
            <a:spLocks noGrp="1"/>
          </p:cNvSpPr>
          <p:nvPr>
            <p:ph type="title"/>
          </p:nvPr>
        </p:nvSpPr>
        <p:spPr/>
        <p:txBody>
          <a:bodyPr/>
          <a:lstStyle/>
          <a:p>
            <a:pPr algn="ctr"/>
            <a:r>
              <a:rPr lang="en-US" dirty="0" smtClean="0"/>
              <a:t>DevOps Tools</a:t>
            </a:r>
            <a:endParaRPr lang="en-US" dirty="0"/>
          </a:p>
        </p:txBody>
      </p:sp>
      <p:grpSp>
        <p:nvGrpSpPr>
          <p:cNvPr id="7" name="Group 6"/>
          <p:cNvGrpSpPr/>
          <p:nvPr/>
        </p:nvGrpSpPr>
        <p:grpSpPr>
          <a:xfrm>
            <a:off x="1661451" y="4748536"/>
            <a:ext cx="738004" cy="949897"/>
            <a:chOff x="7730073" y="1243671"/>
            <a:chExt cx="855016" cy="1098210"/>
          </a:xfrm>
        </p:grpSpPr>
        <p:grpSp>
          <p:nvGrpSpPr>
            <p:cNvPr id="81" name="Group 80"/>
            <p:cNvGrpSpPr/>
            <p:nvPr/>
          </p:nvGrpSpPr>
          <p:grpSpPr>
            <a:xfrm>
              <a:off x="7730073" y="1243671"/>
              <a:ext cx="855016" cy="689757"/>
              <a:chOff x="3952151" y="4018752"/>
              <a:chExt cx="855016" cy="689757"/>
            </a:xfrm>
          </p:grpSpPr>
          <p:pic>
            <p:nvPicPr>
              <p:cNvPr id="83" name="Picture 82"/>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84" name="Picture 8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75" name="Rectangle 74"/>
            <p:cNvSpPr/>
            <p:nvPr/>
          </p:nvSpPr>
          <p:spPr>
            <a:xfrm>
              <a:off x="7921550" y="1986049"/>
              <a:ext cx="511091" cy="355832"/>
            </a:xfrm>
            <a:prstGeom prst="rect">
              <a:avLst/>
            </a:prstGeom>
          </p:spPr>
          <p:txBody>
            <a:bodyPr wrap="none">
              <a:spAutoFit/>
            </a:bodyPr>
            <a:lstStyle/>
            <a:p>
              <a:pPr algn="ctr"/>
              <a:r>
                <a:rPr lang="en-US" sz="1400" dirty="0">
                  <a:solidFill>
                    <a:schemeClr val="bg1"/>
                  </a:solidFill>
                  <a:latin typeface="Calibri"/>
                  <a:cs typeface="Calibri"/>
                </a:rPr>
                <a:t>INT</a:t>
              </a:r>
              <a:endParaRPr lang="en-US" sz="1400" dirty="0">
                <a:solidFill>
                  <a:schemeClr val="bg1"/>
                </a:solidFill>
                <a:latin typeface="Calibri"/>
                <a:cs typeface="Calibri"/>
              </a:endParaRPr>
            </a:p>
          </p:txBody>
        </p:sp>
        <p:pic>
          <p:nvPicPr>
            <p:cNvPr id="87" name="Picture 86"/>
            <p:cNvPicPr>
              <a:picLocks noChangeAspect="1"/>
            </p:cNvPicPr>
            <p:nvPr/>
          </p:nvPicPr>
          <p:blipFill>
            <a:blip r:embed="rId1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8" name="Group 7"/>
          <p:cNvGrpSpPr/>
          <p:nvPr/>
        </p:nvGrpSpPr>
        <p:grpSpPr>
          <a:xfrm>
            <a:off x="3227262" y="4734186"/>
            <a:ext cx="778300" cy="964247"/>
            <a:chOff x="5754056" y="1221926"/>
            <a:chExt cx="901701" cy="1114800"/>
          </a:xfrm>
        </p:grpSpPr>
        <p:sp>
          <p:nvSpPr>
            <p:cNvPr id="89" name="Rectangle 88"/>
            <p:cNvSpPr/>
            <p:nvPr/>
          </p:nvSpPr>
          <p:spPr>
            <a:xfrm>
              <a:off x="5930048" y="1980894"/>
              <a:ext cx="570521" cy="355832"/>
            </a:xfrm>
            <a:prstGeom prst="rect">
              <a:avLst/>
            </a:prstGeom>
          </p:spPr>
          <p:txBody>
            <a:bodyPr wrap="none">
              <a:spAutoFit/>
            </a:bodyPr>
            <a:lstStyle/>
            <a:p>
              <a:pPr algn="ctr"/>
              <a:r>
                <a:rPr lang="en-US" sz="1400" dirty="0">
                  <a:solidFill>
                    <a:schemeClr val="bg1"/>
                  </a:solidFill>
                  <a:latin typeface="Calibri"/>
                  <a:cs typeface="Calibri"/>
                </a:rPr>
                <a:t>UAT</a:t>
              </a:r>
              <a:endParaRPr lang="en-US" sz="1400" dirty="0">
                <a:solidFill>
                  <a:schemeClr val="bg1"/>
                </a:solidFill>
                <a:latin typeface="Calibri"/>
                <a:cs typeface="Calibri"/>
              </a:endParaRPr>
            </a:p>
          </p:txBody>
        </p:sp>
        <p:grpSp>
          <p:nvGrpSpPr>
            <p:cNvPr id="92" name="Group 91"/>
            <p:cNvGrpSpPr/>
            <p:nvPr/>
          </p:nvGrpSpPr>
          <p:grpSpPr>
            <a:xfrm>
              <a:off x="5754056" y="1221926"/>
              <a:ext cx="901701" cy="690078"/>
              <a:chOff x="3606949" y="4672490"/>
              <a:chExt cx="901701" cy="690078"/>
            </a:xfrm>
          </p:grpSpPr>
          <p:pic>
            <p:nvPicPr>
              <p:cNvPr id="93" name="Picture 92"/>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4" name="Picture 9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95" name="Picture 94"/>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96" name="Picture 95"/>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0" name="Picture 99"/>
            <p:cNvPicPr>
              <a:picLocks noChangeAspect="1"/>
            </p:cNvPicPr>
            <p:nvPr/>
          </p:nvPicPr>
          <p:blipFill>
            <a:blip r:embed="rId1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01" name="Group 100"/>
          <p:cNvGrpSpPr/>
          <p:nvPr/>
        </p:nvGrpSpPr>
        <p:grpSpPr>
          <a:xfrm>
            <a:off x="4614924" y="4741608"/>
            <a:ext cx="778300" cy="956824"/>
            <a:chOff x="5754056" y="1221926"/>
            <a:chExt cx="901701" cy="1106218"/>
          </a:xfrm>
        </p:grpSpPr>
        <p:sp>
          <p:nvSpPr>
            <p:cNvPr id="102" name="Rectangle 101"/>
            <p:cNvSpPr/>
            <p:nvPr/>
          </p:nvSpPr>
          <p:spPr>
            <a:xfrm>
              <a:off x="5899572" y="1972312"/>
              <a:ext cx="631473" cy="355832"/>
            </a:xfrm>
            <a:prstGeom prst="rect">
              <a:avLst/>
            </a:prstGeom>
          </p:spPr>
          <p:txBody>
            <a:bodyPr wrap="none">
              <a:spAutoFit/>
            </a:bodyPr>
            <a:lstStyle/>
            <a:p>
              <a:pPr algn="ctr"/>
              <a:r>
                <a:rPr lang="en-US" sz="1400" dirty="0">
                  <a:solidFill>
                    <a:schemeClr val="bg1"/>
                  </a:solidFill>
                  <a:latin typeface="Calibri"/>
                  <a:cs typeface="Calibri"/>
                </a:rPr>
                <a:t>PERF</a:t>
              </a:r>
              <a:endParaRPr lang="en-US" sz="1400" dirty="0">
                <a:solidFill>
                  <a:schemeClr val="bg1"/>
                </a:solidFill>
                <a:latin typeface="Calibri"/>
                <a:cs typeface="Calibri"/>
              </a:endParaRPr>
            </a:p>
          </p:txBody>
        </p:sp>
        <p:grpSp>
          <p:nvGrpSpPr>
            <p:cNvPr id="103" name="Group 102"/>
            <p:cNvGrpSpPr/>
            <p:nvPr/>
          </p:nvGrpSpPr>
          <p:grpSpPr>
            <a:xfrm>
              <a:off x="5754056" y="1221926"/>
              <a:ext cx="901701" cy="690078"/>
              <a:chOff x="3606949" y="4672490"/>
              <a:chExt cx="901701" cy="690078"/>
            </a:xfrm>
          </p:grpSpPr>
          <p:pic>
            <p:nvPicPr>
              <p:cNvPr id="106" name="Picture 105"/>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08" name="Picture 107"/>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0" name="Picture 109"/>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13" name="Picture 112"/>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4" name="Picture 103"/>
            <p:cNvPicPr>
              <a:picLocks noChangeAspect="1"/>
            </p:cNvPicPr>
            <p:nvPr/>
          </p:nvPicPr>
          <p:blipFill>
            <a:blip r:embed="rId1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14" name="Group 113"/>
          <p:cNvGrpSpPr/>
          <p:nvPr/>
        </p:nvGrpSpPr>
        <p:grpSpPr>
          <a:xfrm>
            <a:off x="5979129" y="4630190"/>
            <a:ext cx="1426878" cy="1068245"/>
            <a:chOff x="7009634" y="4579962"/>
            <a:chExt cx="1653114" cy="1235035"/>
          </a:xfrm>
        </p:grpSpPr>
        <p:sp>
          <p:nvSpPr>
            <p:cNvPr id="115" name="Rectangle 114"/>
            <p:cNvSpPr/>
            <p:nvPr/>
          </p:nvSpPr>
          <p:spPr>
            <a:xfrm>
              <a:off x="7573102" y="5459165"/>
              <a:ext cx="700029" cy="355832"/>
            </a:xfrm>
            <a:prstGeom prst="rect">
              <a:avLst/>
            </a:prstGeom>
          </p:spPr>
          <p:txBody>
            <a:bodyPr wrap="none">
              <a:spAutoFit/>
            </a:bodyPr>
            <a:lstStyle/>
            <a:p>
              <a:pPr algn="ctr"/>
              <a:r>
                <a:rPr lang="en-US" sz="1400" dirty="0">
                  <a:solidFill>
                    <a:schemeClr val="bg1"/>
                  </a:solidFill>
                  <a:latin typeface="Calibri"/>
                  <a:cs typeface="Calibri"/>
                </a:rPr>
                <a:t>PROD</a:t>
              </a:r>
              <a:endParaRPr lang="en-US" sz="1400" dirty="0">
                <a:solidFill>
                  <a:schemeClr val="bg1"/>
                </a:solidFill>
                <a:latin typeface="Calibri"/>
                <a:cs typeface="Calibri"/>
              </a:endParaRPr>
            </a:p>
          </p:txBody>
        </p:sp>
        <p:grpSp>
          <p:nvGrpSpPr>
            <p:cNvPr id="116" name="Group 115"/>
            <p:cNvGrpSpPr/>
            <p:nvPr/>
          </p:nvGrpSpPr>
          <p:grpSpPr>
            <a:xfrm>
              <a:off x="7009634" y="4579962"/>
              <a:ext cx="1653114" cy="933794"/>
              <a:chOff x="7009634" y="4579962"/>
              <a:chExt cx="1653114" cy="933794"/>
            </a:xfrm>
          </p:grpSpPr>
          <p:grpSp>
            <p:nvGrpSpPr>
              <p:cNvPr id="118" name="Group 117"/>
              <p:cNvGrpSpPr/>
              <p:nvPr/>
            </p:nvGrpSpPr>
            <p:grpSpPr>
              <a:xfrm>
                <a:off x="7009634" y="4579962"/>
                <a:ext cx="1653114" cy="933794"/>
                <a:chOff x="7009634" y="4579962"/>
                <a:chExt cx="1653114" cy="933794"/>
              </a:xfrm>
            </p:grpSpPr>
            <p:grpSp>
              <p:nvGrpSpPr>
                <p:cNvPr id="119" name="Group 118"/>
                <p:cNvGrpSpPr/>
                <p:nvPr/>
              </p:nvGrpSpPr>
              <p:grpSpPr>
                <a:xfrm>
                  <a:off x="7663681" y="4579962"/>
                  <a:ext cx="999067" cy="416334"/>
                  <a:chOff x="7455388" y="4804943"/>
                  <a:chExt cx="999067" cy="416334"/>
                </a:xfrm>
              </p:grpSpPr>
              <p:pic>
                <p:nvPicPr>
                  <p:cNvPr id="158" name="Picture 157"/>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59" name="Picture 158"/>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60" name="Picture 159"/>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67" name="Picture 166"/>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20" name="Group 119"/>
                <p:cNvGrpSpPr/>
                <p:nvPr/>
              </p:nvGrpSpPr>
              <p:grpSpPr>
                <a:xfrm>
                  <a:off x="7522108" y="4759672"/>
                  <a:ext cx="999067" cy="416334"/>
                  <a:chOff x="7303740" y="4664136"/>
                  <a:chExt cx="999067" cy="416334"/>
                </a:xfrm>
              </p:grpSpPr>
              <p:pic>
                <p:nvPicPr>
                  <p:cNvPr id="153" name="Picture 152"/>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4" name="Picture 15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5" name="Picture 154"/>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7" name="Picture 156"/>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1" name="Group 120"/>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3" name="Group 122"/>
                <p:cNvGrpSpPr/>
                <p:nvPr/>
              </p:nvGrpSpPr>
              <p:grpSpPr>
                <a:xfrm>
                  <a:off x="7009634" y="5097422"/>
                  <a:ext cx="999067" cy="416334"/>
                  <a:chOff x="7303740" y="4664136"/>
                  <a:chExt cx="999067" cy="416334"/>
                </a:xfrm>
              </p:grpSpPr>
              <p:pic>
                <p:nvPicPr>
                  <p:cNvPr id="124" name="Picture 12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29" name="Picture 128"/>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30" name="Picture 129"/>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44" name="Picture 14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186" name="Picture 185"/>
              <p:cNvPicPr>
                <a:picLocks noChangeAspect="1"/>
              </p:cNvPicPr>
              <p:nvPr/>
            </p:nvPicPr>
            <p:blipFill>
              <a:blip r:embed="rId19"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209" name="Group 208"/>
          <p:cNvGrpSpPr/>
          <p:nvPr/>
        </p:nvGrpSpPr>
        <p:grpSpPr>
          <a:xfrm>
            <a:off x="2894155" y="2299911"/>
            <a:ext cx="2784560" cy="2248540"/>
            <a:chOff x="2144423" y="852305"/>
            <a:chExt cx="4803276" cy="4017054"/>
          </a:xfrm>
        </p:grpSpPr>
        <p:sp>
          <p:nvSpPr>
            <p:cNvPr id="228" name="Isosceles Triangle 227"/>
            <p:cNvSpPr/>
            <p:nvPr/>
          </p:nvSpPr>
          <p:spPr>
            <a:xfrm>
              <a:off x="2144423" y="852305"/>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212" name="Picture 211"/>
            <p:cNvPicPr>
              <a:picLocks noChangeAspect="1"/>
            </p:cNvPicPr>
            <p:nvPr/>
          </p:nvPicPr>
          <p:blipFill>
            <a:blip r:embed="rId19" cstate="print">
              <a:grayscl/>
              <a:extLst>
                <a:ext uri="{28A0092B-C50C-407E-A947-70E740481C1C}">
                  <a14:useLocalDpi xmlns:a14="http://schemas.microsoft.com/office/drawing/2010/main"/>
                </a:ext>
              </a:extLst>
            </a:blip>
            <a:stretch>
              <a:fillRect/>
            </a:stretch>
          </p:blipFill>
          <p:spPr>
            <a:xfrm>
              <a:off x="4043455" y="2306002"/>
              <a:ext cx="1005211" cy="866393"/>
            </a:xfrm>
            <a:prstGeom prst="rect">
              <a:avLst/>
            </a:prstGeom>
          </p:spPr>
        </p:pic>
        <p:sp>
          <p:nvSpPr>
            <p:cNvPr id="213" name="Rectangle 212"/>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solidFill>
                    <a:schemeClr val="bg1"/>
                  </a:solidFill>
                  <a:latin typeface="Calibri"/>
                  <a:cs typeface="Calibri"/>
                </a:rPr>
                <a:t>SDLC</a:t>
              </a:r>
              <a:endParaRPr lang="en-US" sz="1400" dirty="0">
                <a:solidFill>
                  <a:schemeClr val="bg1"/>
                </a:solidFill>
                <a:latin typeface="Calibri"/>
                <a:cs typeface="Calibri"/>
              </a:endParaRPr>
            </a:p>
          </p:txBody>
        </p:sp>
        <p:sp>
          <p:nvSpPr>
            <p:cNvPr id="216" name="Pentagon 215"/>
            <p:cNvSpPr/>
            <p:nvPr/>
          </p:nvSpPr>
          <p:spPr>
            <a:xfrm rot="3436181">
              <a:off x="4672169" y="2733878"/>
              <a:ext cx="2172633" cy="191126"/>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Environment Data</a:t>
              </a:r>
              <a:endParaRPr lang="en-US" sz="900" spc="-20" dirty="0">
                <a:solidFill>
                  <a:schemeClr val="bg2"/>
                </a:solidFill>
                <a:latin typeface="Calibri" pitchFamily="34" charset="0"/>
                <a:cs typeface="Calibri" pitchFamily="34" charset="0"/>
              </a:endParaRPr>
            </a:p>
          </p:txBody>
        </p:sp>
        <p:sp>
          <p:nvSpPr>
            <p:cNvPr id="224" name="Rectangle 223"/>
            <p:cNvSpPr/>
            <p:nvPr/>
          </p:nvSpPr>
          <p:spPr>
            <a:xfrm rot="18129359">
              <a:off x="1749745" y="2872440"/>
              <a:ext cx="3000772" cy="191126"/>
            </a:xfrm>
            <a:prstGeom prst="rect">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Application Model</a:t>
              </a:r>
              <a:endParaRPr lang="en-US" sz="900" spc="-20" dirty="0">
                <a:solidFill>
                  <a:schemeClr val="bg2"/>
                </a:solidFill>
                <a:latin typeface="Calibri" pitchFamily="34" charset="0"/>
                <a:cs typeface="Calibri" pitchFamily="34" charset="0"/>
              </a:endParaRPr>
            </a:p>
          </p:txBody>
        </p:sp>
        <p:sp>
          <p:nvSpPr>
            <p:cNvPr id="219" name="Pentagon 218"/>
            <p:cNvSpPr/>
            <p:nvPr/>
          </p:nvSpPr>
          <p:spPr>
            <a:xfrm rot="10800000" flipV="1">
              <a:off x="3313813" y="4671413"/>
              <a:ext cx="2460087" cy="197946"/>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Release Data</a:t>
              </a:r>
              <a:endParaRPr lang="en-US" sz="900" spc="-20" dirty="0">
                <a:solidFill>
                  <a:schemeClr val="bg2"/>
                </a:solidFill>
                <a:latin typeface="Calibri" pitchFamily="34" charset="0"/>
                <a:cs typeface="Calibri" pitchFamily="34" charset="0"/>
              </a:endParaRPr>
            </a:p>
          </p:txBody>
        </p:sp>
      </p:grpSp>
      <p:grpSp>
        <p:nvGrpSpPr>
          <p:cNvPr id="16" name="Group 15"/>
          <p:cNvGrpSpPr/>
          <p:nvPr/>
        </p:nvGrpSpPr>
        <p:grpSpPr>
          <a:xfrm>
            <a:off x="1645016" y="2635226"/>
            <a:ext cx="1104000" cy="828000"/>
            <a:chOff x="1075654" y="535729"/>
            <a:chExt cx="1104000" cy="828000"/>
          </a:xfrm>
        </p:grpSpPr>
        <p:grpSp>
          <p:nvGrpSpPr>
            <p:cNvPr id="15" name="Group 14"/>
            <p:cNvGrpSpPr/>
            <p:nvPr/>
          </p:nvGrpSpPr>
          <p:grpSpPr>
            <a:xfrm>
              <a:off x="1075654" y="535729"/>
              <a:ext cx="1104000" cy="828000"/>
              <a:chOff x="1610836" y="1771969"/>
              <a:chExt cx="1104000" cy="828000"/>
            </a:xfrm>
          </p:grpSpPr>
          <p:grpSp>
            <p:nvGrpSpPr>
              <p:cNvPr id="181" name="Group 180"/>
              <p:cNvGrpSpPr/>
              <p:nvPr/>
            </p:nvGrpSpPr>
            <p:grpSpPr>
              <a:xfrm>
                <a:off x="1610836" y="1771969"/>
                <a:ext cx="1104000" cy="828000"/>
                <a:chOff x="4878737" y="4859271"/>
                <a:chExt cx="1676850" cy="1307278"/>
              </a:xfrm>
            </p:grpSpPr>
            <p:sp>
              <p:nvSpPr>
                <p:cNvPr id="177" name="Rounded Rectangle 17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chemeClr val="bg2"/>
                    </a:solidFill>
                    <a:cs typeface="Arial Unicode MS" pitchFamily="34" charset="-128"/>
                  </a:endParaRPr>
                </a:p>
              </p:txBody>
            </p:sp>
            <p:pic>
              <p:nvPicPr>
                <p:cNvPr id="179" name="Picture 17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180" name="Picture 17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85395" y="4987405"/>
                  <a:ext cx="745606" cy="514210"/>
                </a:xfrm>
                <a:prstGeom prst="rect">
                  <a:avLst/>
                </a:prstGeom>
                <a:ln w="9525">
                  <a:noFill/>
                </a:ln>
              </p:spPr>
            </p:pic>
          </p:grpSp>
          <p:pic>
            <p:nvPicPr>
              <p:cNvPr id="14" name="Picture 13"/>
              <p:cNvPicPr>
                <a:picLocks noChangeAspect="1"/>
              </p:cNvPicPr>
              <p:nvPr/>
            </p:nvPicPr>
            <p:blipFill>
              <a:blip r:embed="rId22"/>
              <a:stretch>
                <a:fillRect/>
              </a:stretch>
            </p:blipFill>
            <p:spPr>
              <a:xfrm>
                <a:off x="2088988" y="2152477"/>
                <a:ext cx="528942" cy="439507"/>
              </a:xfrm>
              <a:prstGeom prst="rect">
                <a:avLst/>
              </a:prstGeom>
            </p:spPr>
          </p:pic>
        </p:grpSp>
        <p:pic>
          <p:nvPicPr>
            <p:cNvPr id="3" name="Picture 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33704" y="1049560"/>
              <a:ext cx="306025" cy="253947"/>
            </a:xfrm>
            <a:prstGeom prst="rect">
              <a:avLst/>
            </a:prstGeom>
          </p:spPr>
        </p:pic>
      </p:grpSp>
      <p:pic>
        <p:nvPicPr>
          <p:cNvPr id="17" name="Picture 16"/>
          <p:cNvPicPr>
            <a:picLocks noChangeAspect="1"/>
          </p:cNvPicPr>
          <p:nvPr/>
        </p:nvPicPr>
        <p:blipFill>
          <a:blip r:embed="rId24"/>
          <a:stretch>
            <a:fillRect/>
          </a:stretch>
        </p:blipFill>
        <p:spPr>
          <a:xfrm>
            <a:off x="5842931" y="2572525"/>
            <a:ext cx="1331755" cy="934821"/>
          </a:xfrm>
          <a:prstGeom prst="rect">
            <a:avLst/>
          </a:prstGeom>
        </p:spPr>
      </p:pic>
    </p:spTree>
    <p:extLst>
      <p:ext uri="{BB962C8B-B14F-4D97-AF65-F5344CB8AC3E}">
        <p14:creationId xmlns:p14="http://schemas.microsoft.com/office/powerpoint/2010/main" val="245114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gtEl>
                                        <p:attrNameLst>
                                          <p:attrName>style.visibility</p:attrName>
                                        </p:attrNameLst>
                                      </p:cBhvr>
                                      <p:to>
                                        <p:strVal val="visible"/>
                                      </p:to>
                                    </p:set>
                                    <p:animEffect transition="in" filter="fade">
                                      <p:cBhvr>
                                        <p:cTn id="3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a:t>
            </a:r>
            <a:r>
              <a:rPr lang="en-US" i="1" dirty="0" smtClean="0"/>
              <a:t>Better</a:t>
            </a:r>
            <a:r>
              <a:rPr lang="en-US" dirty="0" smtClean="0"/>
              <a:t> Brand</a:t>
            </a:r>
            <a:endParaRPr lang="en-US" dirty="0"/>
          </a:p>
        </p:txBody>
      </p:sp>
      <p:sp>
        <p:nvSpPr>
          <p:cNvPr id="3" name="Text Placeholder 2"/>
          <p:cNvSpPr>
            <a:spLocks noGrp="1"/>
          </p:cNvSpPr>
          <p:nvPr>
            <p:ph type="body" sz="quarter" idx="10"/>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334709" y="1152144"/>
            <a:ext cx="9096375" cy="5029200"/>
          </a:xfrm>
          <a:prstGeom prst="rect">
            <a:avLst/>
          </a:prstGeom>
        </p:spPr>
      </p:pic>
    </p:spTree>
    <p:extLst>
      <p:ext uri="{BB962C8B-B14F-4D97-AF65-F5344CB8AC3E}">
        <p14:creationId xmlns:p14="http://schemas.microsoft.com/office/powerpoint/2010/main" val="38805460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39825" y="5225200"/>
            <a:ext cx="6864350" cy="777932"/>
          </a:xfrm>
          <a:prstGeom prst="rect">
            <a:avLst/>
          </a:prstGeom>
          <a:solidFill>
            <a:schemeClr val="bg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sz="1351"/>
          </a:p>
        </p:txBody>
      </p:sp>
      <p:sp>
        <p:nvSpPr>
          <p:cNvPr id="7" name="Rounded Rectangle 6"/>
          <p:cNvSpPr/>
          <p:nvPr/>
        </p:nvSpPr>
        <p:spPr>
          <a:xfrm>
            <a:off x="3826438"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Middleware</a:t>
            </a:r>
            <a:endParaRPr lang="nl-BE" sz="1051" dirty="0"/>
          </a:p>
        </p:txBody>
      </p:sp>
      <p:pic>
        <p:nvPicPr>
          <p:cNvPr id="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3226725"/>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03" y="3191073"/>
            <a:ext cx="585575" cy="585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453" y="3864228"/>
            <a:ext cx="46839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test</a:t>
            </a:r>
          </a:p>
        </p:txBody>
      </p:sp>
      <p:sp>
        <p:nvSpPr>
          <p:cNvPr id="11" name="TextBox 10"/>
          <p:cNvSpPr txBox="1"/>
          <p:nvPr/>
        </p:nvSpPr>
        <p:spPr>
          <a:xfrm>
            <a:off x="4781369" y="3864228"/>
            <a:ext cx="1040157"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acceptance</a:t>
            </a:r>
          </a:p>
        </p:txBody>
      </p:sp>
      <p:sp>
        <p:nvSpPr>
          <p:cNvPr id="12" name="TextBox 11"/>
          <p:cNvSpPr txBox="1"/>
          <p:nvPr/>
        </p:nvSpPr>
        <p:spPr>
          <a:xfrm>
            <a:off x="6352593" y="3850214"/>
            <a:ext cx="99815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nl-BE" sz="1351" dirty="0">
                <a:latin typeface="Tahoma" pitchFamily="34" charset="0"/>
                <a:ea typeface="Tahoma" pitchFamily="34" charset="0"/>
                <a:cs typeface="Tahoma" pitchFamily="34" charset="0"/>
              </a:rPr>
              <a:t>production</a:t>
            </a:r>
            <a:endParaRPr lang="nl-BE" sz="1351" dirty="0">
              <a:latin typeface="Tahoma" pitchFamily="34" charset="0"/>
              <a:ea typeface="Tahoma" pitchFamily="34" charset="0"/>
              <a:cs typeface="Tahoma" pitchFamily="34" charset="0"/>
            </a:endParaRPr>
          </a:p>
        </p:txBody>
      </p:sp>
      <p:sp>
        <p:nvSpPr>
          <p:cNvPr id="13" name="TextBox 12"/>
          <p:cNvSpPr txBox="1"/>
          <p:nvPr/>
        </p:nvSpPr>
        <p:spPr>
          <a:xfrm>
            <a:off x="1861017" y="2971378"/>
            <a:ext cx="906475" cy="277127"/>
          </a:xfrm>
          <a:prstGeom prst="rect">
            <a:avLst/>
          </a:prstGeom>
          <a:noFill/>
        </p:spPr>
        <p:txBody>
          <a:bodyPr wrap="square" rtlCol="0">
            <a:spAutoFit/>
          </a:bodyPr>
          <a:lstStyle/>
          <a:p>
            <a:pPr algn="ctr"/>
            <a:r>
              <a:rPr lang="nl-BE" sz="1201" dirty="0"/>
              <a:t>artifact</a:t>
            </a:r>
            <a:endParaRPr lang="nl-BE" sz="1351" dirty="0"/>
          </a:p>
        </p:txBody>
      </p:sp>
      <p:pic>
        <p:nvPicPr>
          <p:cNvPr id="14" name="Picture 23" descr="Apps kex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81" y="1953041"/>
            <a:ext cx="824847" cy="8248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57971" y="1682092"/>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16" name="Rounded Rectangle 15"/>
          <p:cNvSpPr/>
          <p:nvPr/>
        </p:nvSpPr>
        <p:spPr>
          <a:xfrm>
            <a:off x="4945514"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ESB</a:t>
            </a:r>
            <a:endParaRPr lang="nl-BE" sz="1051" dirty="0"/>
          </a:p>
        </p:txBody>
      </p:sp>
      <p:sp>
        <p:nvSpPr>
          <p:cNvPr id="18" name="Rounded Rectangle 17"/>
          <p:cNvSpPr/>
          <p:nvPr/>
        </p:nvSpPr>
        <p:spPr>
          <a:xfrm>
            <a:off x="3476831"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AppServ</a:t>
            </a:r>
            <a:endParaRPr lang="nl-BE" sz="1051" dirty="0"/>
          </a:p>
        </p:txBody>
      </p:sp>
      <p:sp>
        <p:nvSpPr>
          <p:cNvPr id="19" name="Rounded Rectangle 18"/>
          <p:cNvSpPr/>
          <p:nvPr/>
        </p:nvSpPr>
        <p:spPr>
          <a:xfrm>
            <a:off x="4607313"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WebServ</a:t>
            </a:r>
            <a:endParaRPr lang="nl-BE" sz="1051" dirty="0"/>
          </a:p>
        </p:txBody>
      </p:sp>
      <p:sp>
        <p:nvSpPr>
          <p:cNvPr id="20" name="Rounded Rectangle 19"/>
          <p:cNvSpPr/>
          <p:nvPr/>
        </p:nvSpPr>
        <p:spPr>
          <a:xfrm>
            <a:off x="5762694"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DB</a:t>
            </a:r>
            <a:endParaRPr lang="nl-BE" sz="1051" dirty="0"/>
          </a:p>
        </p:txBody>
      </p:sp>
      <p:sp>
        <p:nvSpPr>
          <p:cNvPr id="21" name="Rounded Rectangle 20"/>
          <p:cNvSpPr/>
          <p:nvPr/>
        </p:nvSpPr>
        <p:spPr>
          <a:xfrm>
            <a:off x="3924226"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LB</a:t>
            </a:r>
            <a:endParaRPr lang="nl-BE" sz="1051" dirty="0"/>
          </a:p>
        </p:txBody>
      </p:sp>
      <p:sp>
        <p:nvSpPr>
          <p:cNvPr id="22" name="Rounded Rectangle 21"/>
          <p:cNvSpPr/>
          <p:nvPr/>
        </p:nvSpPr>
        <p:spPr>
          <a:xfrm>
            <a:off x="6074629"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OS</a:t>
            </a:r>
            <a:endParaRPr lang="nl-BE" sz="1051" dirty="0"/>
          </a:p>
        </p:txBody>
      </p:sp>
      <p:sp>
        <p:nvSpPr>
          <p:cNvPr id="23" name="Rounded Rectangle 22"/>
          <p:cNvSpPr/>
          <p:nvPr/>
        </p:nvSpPr>
        <p:spPr>
          <a:xfrm>
            <a:off x="5046455"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00" dirty="0"/>
              <a:t>Authentication</a:t>
            </a:r>
            <a:endParaRPr lang="nl-BE" sz="1000" dirty="0"/>
          </a:p>
        </p:txBody>
      </p:sp>
      <p:sp>
        <p:nvSpPr>
          <p:cNvPr id="24" name="Rounded Rectangle 23"/>
          <p:cNvSpPr/>
          <p:nvPr/>
        </p:nvSpPr>
        <p:spPr>
          <a:xfrm>
            <a:off x="6191861"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Portal</a:t>
            </a:r>
            <a:endParaRPr lang="nl-BE" sz="1051" dirty="0"/>
          </a:p>
        </p:txBody>
      </p:sp>
      <p:sp>
        <p:nvSpPr>
          <p:cNvPr id="25" name="Rounded Rectangle 24"/>
          <p:cNvSpPr/>
          <p:nvPr/>
        </p:nvSpPr>
        <p:spPr>
          <a:xfrm>
            <a:off x="6880905"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Engines</a:t>
            </a:r>
            <a:endParaRPr lang="nl-BE" sz="1051" dirty="0"/>
          </a:p>
        </p:txBody>
      </p:sp>
      <p:sp>
        <p:nvSpPr>
          <p:cNvPr id="26" name="Arc 25"/>
          <p:cNvSpPr/>
          <p:nvPr/>
        </p:nvSpPr>
        <p:spPr>
          <a:xfrm rot="21075433">
            <a:off x="2940428" y="3190013"/>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27" name="Arc 26"/>
          <p:cNvSpPr/>
          <p:nvPr/>
        </p:nvSpPr>
        <p:spPr>
          <a:xfrm rot="19057645">
            <a:off x="5471991" y="3506318"/>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pic>
        <p:nvPicPr>
          <p:cNvPr id="2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80" y="3967290"/>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161" y="3931639"/>
            <a:ext cx="585575" cy="5855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4655839"/>
            <a:ext cx="485265" cy="485265"/>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1153783" y="3321761"/>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1</a:t>
            </a:r>
            <a:endParaRPr lang="nl-BE" sz="1051" dirty="0"/>
          </a:p>
        </p:txBody>
      </p:sp>
      <p:sp>
        <p:nvSpPr>
          <p:cNvPr id="32" name="Rounded Rectangle 31"/>
          <p:cNvSpPr/>
          <p:nvPr/>
        </p:nvSpPr>
        <p:spPr>
          <a:xfrm>
            <a:off x="1153783" y="406232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2</a:t>
            </a:r>
            <a:endParaRPr lang="nl-BE" sz="1051" dirty="0"/>
          </a:p>
        </p:txBody>
      </p:sp>
      <p:sp>
        <p:nvSpPr>
          <p:cNvPr id="33" name="Rounded Rectangle 32"/>
          <p:cNvSpPr/>
          <p:nvPr/>
        </p:nvSpPr>
        <p:spPr>
          <a:xfrm>
            <a:off x="1167704" y="475087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3</a:t>
            </a:r>
            <a:endParaRPr lang="nl-BE" sz="1051" dirty="0"/>
          </a:p>
        </p:txBody>
      </p:sp>
      <p:sp>
        <p:nvSpPr>
          <p:cNvPr id="34" name="Arc 33"/>
          <p:cNvSpPr/>
          <p:nvPr/>
        </p:nvSpPr>
        <p:spPr>
          <a:xfrm rot="19057645">
            <a:off x="4119644" y="3530982"/>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35" name="Rounded Rectangle 34"/>
          <p:cNvSpPr/>
          <p:nvPr/>
        </p:nvSpPr>
        <p:spPr>
          <a:xfrm>
            <a:off x="1191746" y="5259494"/>
            <a:ext cx="1122507"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Release Intake</a:t>
            </a:r>
            <a:endParaRPr lang="nl-BE" sz="1351" dirty="0">
              <a:solidFill>
                <a:sysClr val="windowText" lastClr="000000"/>
              </a:solidFill>
            </a:endParaRPr>
          </a:p>
        </p:txBody>
      </p:sp>
      <p:sp>
        <p:nvSpPr>
          <p:cNvPr id="36" name="Rounded Rectangle 35"/>
          <p:cNvSpPr/>
          <p:nvPr/>
        </p:nvSpPr>
        <p:spPr>
          <a:xfrm>
            <a:off x="2584078" y="5259494"/>
            <a:ext cx="1384374"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Master Release mgmt</a:t>
            </a:r>
            <a:endParaRPr lang="nl-BE" sz="1351" dirty="0">
              <a:solidFill>
                <a:sysClr val="windowText" lastClr="000000"/>
              </a:solidFill>
            </a:endParaRPr>
          </a:p>
        </p:txBody>
      </p:sp>
      <p:sp>
        <p:nvSpPr>
          <p:cNvPr id="37" name="Rounded Rectangle 36"/>
          <p:cNvSpPr/>
          <p:nvPr/>
        </p:nvSpPr>
        <p:spPr>
          <a:xfrm>
            <a:off x="4093281" y="5259494"/>
            <a:ext cx="3662038"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Continuous “zero touch”  &amp; standardized</a:t>
            </a:r>
          </a:p>
          <a:p>
            <a:pPr algn="ctr"/>
            <a:r>
              <a:rPr lang="nl-BE" sz="1351" dirty="0">
                <a:solidFill>
                  <a:sysClr val="windowText" lastClr="000000"/>
                </a:solidFill>
              </a:rPr>
              <a:t>Application Release Deployment</a:t>
            </a:r>
            <a:endParaRPr lang="nl-BE" sz="1351" dirty="0">
              <a:solidFill>
                <a:sysClr val="windowText" lastClr="000000"/>
              </a:solidFill>
            </a:endParaRPr>
          </a:p>
        </p:txBody>
      </p:sp>
      <p:sp>
        <p:nvSpPr>
          <p:cNvPr id="38" name="Title 10"/>
          <p:cNvSpPr txBox="1">
            <a:spLocks/>
          </p:cNvSpPr>
          <p:nvPr/>
        </p:nvSpPr>
        <p:spPr bwMode="gray">
          <a:xfrm>
            <a:off x="1232235" y="324838"/>
            <a:ext cx="6409232" cy="549386"/>
          </a:xfrm>
          <a:prstGeom prst="rect">
            <a:avLst/>
          </a:prstGeom>
        </p:spPr>
        <p:txBody>
          <a:bodyPr vert="horz" lIns="0" tIns="0" rIns="0" bIns="0" rtlCol="0" anchor="b" anchorCtr="0">
            <a:normAutofit fontScale="77500" lnSpcReduction="20000"/>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nl-BE" sz="3003" dirty="0"/>
              <a:t>Automating application release operations</a:t>
            </a:r>
            <a:br>
              <a:rPr lang="nl-BE" sz="3003" dirty="0"/>
            </a:br>
            <a:r>
              <a:rPr lang="nl-BE" sz="3003" dirty="0"/>
              <a:t>Enterprise Application Delivery</a:t>
            </a:r>
            <a:endParaRPr lang="en-US" sz="3003" dirty="0"/>
          </a:p>
        </p:txBody>
      </p:sp>
      <p:pic>
        <p:nvPicPr>
          <p:cNvPr id="39" name="Picture 3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99971" y="4344247"/>
            <a:ext cx="343218" cy="457626"/>
          </a:xfrm>
          <a:prstGeom prst="rect">
            <a:avLst/>
          </a:prstGeom>
        </p:spPr>
      </p:pic>
      <p:grpSp>
        <p:nvGrpSpPr>
          <p:cNvPr id="40" name="Group 39"/>
          <p:cNvGrpSpPr/>
          <p:nvPr/>
        </p:nvGrpSpPr>
        <p:grpSpPr>
          <a:xfrm>
            <a:off x="5086827" y="4344247"/>
            <a:ext cx="572029" cy="457626"/>
            <a:chOff x="5257800" y="3486150"/>
            <a:chExt cx="762000" cy="457202"/>
          </a:xfrm>
        </p:grpSpPr>
        <p:pic>
          <p:nvPicPr>
            <p:cNvPr id="41" name="Picture 4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257800" y="3486150"/>
              <a:ext cx="457200" cy="457202"/>
            </a:xfrm>
            <a:prstGeom prst="rect">
              <a:avLst/>
            </a:prstGeom>
          </p:spPr>
        </p:pic>
        <p:pic>
          <p:nvPicPr>
            <p:cNvPr id="42" name="Picture 41"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62600" y="3486150"/>
              <a:ext cx="457200" cy="457202"/>
            </a:xfrm>
            <a:prstGeom prst="rect">
              <a:avLst/>
            </a:prstGeom>
          </p:spPr>
        </p:pic>
      </p:grpSp>
      <p:grpSp>
        <p:nvGrpSpPr>
          <p:cNvPr id="43" name="Group 42"/>
          <p:cNvGrpSpPr/>
          <p:nvPr/>
        </p:nvGrpSpPr>
        <p:grpSpPr>
          <a:xfrm>
            <a:off x="6345291" y="4267977"/>
            <a:ext cx="1029653" cy="915249"/>
            <a:chOff x="6934200" y="3409950"/>
            <a:chExt cx="1371600" cy="914402"/>
          </a:xfrm>
        </p:grpSpPr>
        <p:pic>
          <p:nvPicPr>
            <p:cNvPr id="44" name="Picture 43"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409950"/>
              <a:ext cx="457200" cy="457202"/>
            </a:xfrm>
            <a:prstGeom prst="rect">
              <a:avLst/>
            </a:prstGeom>
          </p:spPr>
        </p:pic>
        <p:pic>
          <p:nvPicPr>
            <p:cNvPr id="45" name="Picture 44"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409950"/>
              <a:ext cx="457200" cy="457202"/>
            </a:xfrm>
            <a:prstGeom prst="rect">
              <a:avLst/>
            </a:prstGeom>
          </p:spPr>
        </p:pic>
        <p:pic>
          <p:nvPicPr>
            <p:cNvPr id="46" name="Picture 45"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409950"/>
              <a:ext cx="457200" cy="457202"/>
            </a:xfrm>
            <a:prstGeom prst="rect">
              <a:avLst/>
            </a:prstGeom>
          </p:spPr>
        </p:pic>
        <p:pic>
          <p:nvPicPr>
            <p:cNvPr id="47" name="Picture 46"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409950"/>
              <a:ext cx="457200" cy="457202"/>
            </a:xfrm>
            <a:prstGeom prst="rect">
              <a:avLst/>
            </a:prstGeom>
          </p:spPr>
        </p:pic>
        <p:pic>
          <p:nvPicPr>
            <p:cNvPr id="48" name="Picture 47"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867150"/>
              <a:ext cx="457200" cy="457202"/>
            </a:xfrm>
            <a:prstGeom prst="rect">
              <a:avLst/>
            </a:prstGeom>
          </p:spPr>
        </p:pic>
        <p:pic>
          <p:nvPicPr>
            <p:cNvPr id="49" name="Picture 4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867150"/>
              <a:ext cx="457200" cy="457202"/>
            </a:xfrm>
            <a:prstGeom prst="rect">
              <a:avLst/>
            </a:prstGeom>
          </p:spPr>
        </p:pic>
        <p:pic>
          <p:nvPicPr>
            <p:cNvPr id="50" name="Picture 49"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867150"/>
              <a:ext cx="457200" cy="457202"/>
            </a:xfrm>
            <a:prstGeom prst="rect">
              <a:avLst/>
            </a:prstGeom>
          </p:spPr>
        </p:pic>
        <p:pic>
          <p:nvPicPr>
            <p:cNvPr id="51" name="Picture 5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867150"/>
              <a:ext cx="457200" cy="457202"/>
            </a:xfrm>
            <a:prstGeom prst="rect">
              <a:avLst/>
            </a:prstGeom>
          </p:spPr>
        </p:pic>
      </p:grpSp>
    </p:spTree>
    <p:extLst>
      <p:ext uri="{BB962C8B-B14F-4D97-AF65-F5344CB8AC3E}">
        <p14:creationId xmlns:p14="http://schemas.microsoft.com/office/powerpoint/2010/main" val="33025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13" dur="2000" fill="hold"/>
                                        <p:tgtEl>
                                          <p:spTgt spid="8"/>
                                        </p:tgtEl>
                                        <p:attrNameLst>
                                          <p:attrName>ppt_x</p:attrName>
                                          <p:attrName>ppt_y</p:attrName>
                                        </p:attrNameLst>
                                      </p:cBhvr>
                                      <p:rCtr x="5851" y="-116"/>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4000"/>
                            </p:stCondLst>
                            <p:childTnLst>
                              <p:par>
                                <p:cTn id="28"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29" dur="2000" fill="hold"/>
                                        <p:tgtEl>
                                          <p:spTgt spid="28"/>
                                        </p:tgtEl>
                                        <p:attrNameLst>
                                          <p:attrName>ppt_x</p:attrName>
                                          <p:attrName>ppt_y</p:attrName>
                                        </p:attrNameLst>
                                      </p:cBhvr>
                                      <p:rCtr x="5851" y="-116"/>
                                    </p:animMotion>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65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6500"/>
                            </p:stCondLst>
                            <p:childTnLst>
                              <p:par>
                                <p:cTn id="38" presetID="63" presetClass="path" presetSubtype="0" repeatCount="indefinite" accel="50000" decel="50000" fill="hold" nodeType="afterEffect">
                                  <p:stCondLst>
                                    <p:cond delay="0"/>
                                  </p:stCondLst>
                                  <p:childTnLst>
                                    <p:animMotion origin="layout" path="M 3.05556E-6 3.51526E-7 L 0.11718 -0.11933 " pathEditMode="relative" rAng="0" ptsTypes="AA">
                                      <p:cBhvr>
                                        <p:cTn id="39" dur="2000" fill="hold"/>
                                        <p:tgtEl>
                                          <p:spTgt spid="30"/>
                                        </p:tgtEl>
                                        <p:attrNameLst>
                                          <p:attrName>ppt_x</p:attrName>
                                          <p:attrName>ppt_y</p:attrName>
                                        </p:attrNameLst>
                                      </p:cBhvr>
                                      <p:rCtr x="5851" y="-5967"/>
                                    </p:animMotion>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1000" fill="hold"/>
                                        <p:tgtEl>
                                          <p:spTgt spid="36"/>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42" presetClass="entr" presetSubtype="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0"/>
                                        <p:tgtEl>
                                          <p:spTgt spid="37"/>
                                        </p:tgtEl>
                                      </p:cBhvr>
                                    </p:animEffect>
                                    <p:anim calcmode="lin" valueType="num">
                                      <p:cBhvr>
                                        <p:cTn id="57" dur="1000" fill="hold"/>
                                        <p:tgtEl>
                                          <p:spTgt spid="37"/>
                                        </p:tgtEl>
                                        <p:attrNameLst>
                                          <p:attrName>ppt_x</p:attrName>
                                        </p:attrNameLst>
                                      </p:cBhvr>
                                      <p:tavLst>
                                        <p:tav tm="0">
                                          <p:val>
                                            <p:strVal val="#ppt_x"/>
                                          </p:val>
                                        </p:tav>
                                        <p:tav tm="100000">
                                          <p:val>
                                            <p:strVal val="#ppt_x"/>
                                          </p:val>
                                        </p:tav>
                                      </p:tavLst>
                                    </p:anim>
                                    <p:anim calcmode="lin" valueType="num">
                                      <p:cBhvr>
                                        <p:cTn id="5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7" name="Lucy's Famous Chocolate Scene">
            <a:hlinkClick r:id="" action="ppaction://media"/>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30628" y="1012749"/>
            <a:ext cx="9013372" cy="5001682"/>
          </a:xfrm>
        </p:spPr>
      </p:pic>
    </p:spTree>
    <p:extLst>
      <p:ext uri="{BB962C8B-B14F-4D97-AF65-F5344CB8AC3E}">
        <p14:creationId xmlns:p14="http://schemas.microsoft.com/office/powerpoint/2010/main" val="3681046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p:cTn id="7"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1" y="1107281"/>
            <a:ext cx="8618073" cy="3993356"/>
          </a:xfrm>
          <a:prstGeom prst="rect">
            <a:avLst/>
          </a:prstGeom>
        </p:spPr>
      </p:pic>
    </p:spTree>
    <p:extLst>
      <p:ext uri="{BB962C8B-B14F-4D97-AF65-F5344CB8AC3E}">
        <p14:creationId xmlns:p14="http://schemas.microsoft.com/office/powerpoint/2010/main" val="26156070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188" y="962979"/>
            <a:ext cx="8227457" cy="4017645"/>
          </a:xfrm>
          <a:prstGeom prst="rect">
            <a:avLst/>
          </a:prstGeom>
        </p:spPr>
      </p:pic>
      <p:sp>
        <p:nvSpPr>
          <p:cNvPr id="3" name="TextBox 2"/>
          <p:cNvSpPr txBox="1"/>
          <p:nvPr/>
        </p:nvSpPr>
        <p:spPr>
          <a:xfrm>
            <a:off x="488633" y="1234440"/>
            <a:ext cx="1303020" cy="300082"/>
          </a:xfrm>
          <a:prstGeom prst="rect">
            <a:avLst/>
          </a:prstGeom>
          <a:noFill/>
        </p:spPr>
        <p:txBody>
          <a:bodyPr wrap="square" rtlCol="0">
            <a:spAutoFit/>
          </a:bodyPr>
          <a:lstStyle/>
          <a:p>
            <a:pPr algn="ctr"/>
            <a:r>
              <a:rPr lang="en-US" sz="1350" dirty="0"/>
              <a:t>DEV</a:t>
            </a:r>
          </a:p>
        </p:txBody>
      </p:sp>
      <p:sp>
        <p:nvSpPr>
          <p:cNvPr id="5" name="TextBox 4"/>
          <p:cNvSpPr txBox="1"/>
          <p:nvPr/>
        </p:nvSpPr>
        <p:spPr>
          <a:xfrm>
            <a:off x="6746558" y="1234440"/>
            <a:ext cx="1723073" cy="300082"/>
          </a:xfrm>
          <a:prstGeom prst="rect">
            <a:avLst/>
          </a:prstGeom>
          <a:noFill/>
        </p:spPr>
        <p:txBody>
          <a:bodyPr wrap="square" rtlCol="0">
            <a:spAutoFit/>
          </a:bodyPr>
          <a:lstStyle/>
          <a:p>
            <a:r>
              <a:rPr lang="en-US" sz="1350" dirty="0"/>
              <a:t>OPS</a:t>
            </a:r>
          </a:p>
        </p:txBody>
      </p:sp>
      <p:sp>
        <p:nvSpPr>
          <p:cNvPr id="6" name="TextBox 5"/>
          <p:cNvSpPr txBox="1"/>
          <p:nvPr/>
        </p:nvSpPr>
        <p:spPr>
          <a:xfrm>
            <a:off x="2991803" y="4294822"/>
            <a:ext cx="1117614" cy="300082"/>
          </a:xfrm>
          <a:prstGeom prst="rect">
            <a:avLst/>
          </a:prstGeom>
          <a:noFill/>
        </p:spPr>
        <p:txBody>
          <a:bodyPr wrap="none" rtlCol="0">
            <a:spAutoFit/>
          </a:bodyPr>
          <a:lstStyle/>
          <a:p>
            <a:r>
              <a:rPr lang="en-US" sz="1350" dirty="0"/>
              <a:t>Collaborate </a:t>
            </a:r>
          </a:p>
        </p:txBody>
      </p:sp>
      <p:sp>
        <p:nvSpPr>
          <p:cNvPr id="11" name="TextBox 10"/>
          <p:cNvSpPr txBox="1"/>
          <p:nvPr/>
        </p:nvSpPr>
        <p:spPr>
          <a:xfrm>
            <a:off x="488633" y="2033022"/>
            <a:ext cx="1252266" cy="300082"/>
          </a:xfrm>
          <a:prstGeom prst="rect">
            <a:avLst/>
          </a:prstGeom>
          <a:noFill/>
        </p:spPr>
        <p:txBody>
          <a:bodyPr wrap="none" rtlCol="0">
            <a:spAutoFit/>
          </a:bodyPr>
          <a:lstStyle/>
          <a:p>
            <a:r>
              <a:rPr lang="en-US" sz="1350" dirty="0"/>
              <a:t>Communicate</a:t>
            </a:r>
          </a:p>
        </p:txBody>
      </p:sp>
      <p:sp>
        <p:nvSpPr>
          <p:cNvPr id="12" name="TextBox 11"/>
          <p:cNvSpPr txBox="1"/>
          <p:nvPr/>
        </p:nvSpPr>
        <p:spPr>
          <a:xfrm>
            <a:off x="5837717" y="2451735"/>
            <a:ext cx="867545" cy="300082"/>
          </a:xfrm>
          <a:prstGeom prst="rect">
            <a:avLst/>
          </a:prstGeom>
          <a:noFill/>
        </p:spPr>
        <p:txBody>
          <a:bodyPr wrap="none" rtlCol="0">
            <a:spAutoFit/>
          </a:bodyPr>
          <a:lstStyle/>
          <a:p>
            <a:r>
              <a:rPr lang="en-US" sz="1350" dirty="0"/>
              <a:t>Integrate</a:t>
            </a:r>
          </a:p>
        </p:txBody>
      </p:sp>
    </p:spTree>
    <p:extLst>
      <p:ext uri="{BB962C8B-B14F-4D97-AF65-F5344CB8AC3E}">
        <p14:creationId xmlns:p14="http://schemas.microsoft.com/office/powerpoint/2010/main" val="3493530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itle 357"/>
          <p:cNvSpPr>
            <a:spLocks noGrp="1"/>
          </p:cNvSpPr>
          <p:nvPr>
            <p:ph type="title"/>
          </p:nvPr>
        </p:nvSpPr>
        <p:spPr>
          <a:xfrm>
            <a:off x="415239" y="426795"/>
            <a:ext cx="8686800" cy="819273"/>
          </a:xfrm>
        </p:spPr>
        <p:txBody>
          <a:bodyPr>
            <a:normAutofit/>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1536271"/>
            <a:ext cx="2814320" cy="3958426"/>
            <a:chOff x="396241" y="1225435"/>
            <a:chExt cx="2875280" cy="5273020"/>
          </a:xfrm>
        </p:grpSpPr>
        <p:sp>
          <p:nvSpPr>
            <p:cNvPr id="356" name="Rectangle 355"/>
            <p:cNvSpPr/>
            <p:nvPr/>
          </p:nvSpPr>
          <p:spPr>
            <a:xfrm>
              <a:off x="501187" y="1945598"/>
              <a:ext cx="2703504" cy="4552857"/>
            </a:xfrm>
            <a:prstGeom prst="rect">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897877"/>
            </a:xfrm>
            <a:prstGeom prst="rect">
              <a:avLst/>
            </a:prstGeom>
            <a:noFill/>
          </p:spPr>
          <p:txBody>
            <a:bodyPr wrap="square" rIns="0" rtlCol="0">
              <a:spAutoFit/>
            </a:bodyPr>
            <a:lstStyle/>
            <a:p>
              <a:pPr>
                <a:lnSpc>
                  <a:spcPct val="90000"/>
                </a:lnSpc>
              </a:pPr>
              <a:r>
                <a:rPr lang="en-US" sz="1400" dirty="0">
                  <a:solidFill>
                    <a:srgbClr val="FF0000"/>
                  </a:solidFill>
                </a:rPr>
                <a:t>LACK OF API TESTING</a:t>
              </a:r>
              <a:r>
                <a:rPr lang="en-US" sz="1400" b="1" dirty="0">
                  <a:solidFill>
                    <a:srgbClr val="0064AF"/>
                  </a:solidFill>
                </a:rPr>
                <a:t/>
              </a:r>
              <a:br>
                <a:rPr lang="en-US" sz="1400" b="1" dirty="0">
                  <a:solidFill>
                    <a:srgbClr val="0064AF"/>
                  </a:solidFill>
                </a:rPr>
              </a:br>
              <a:r>
                <a:rPr lang="en-US" sz="1400" dirty="0"/>
                <a:t>(too many bugs escape downstream)</a:t>
              </a:r>
              <a:endParaRPr lang="en-US" sz="1400" dirty="0"/>
            </a:p>
          </p:txBody>
        </p:sp>
      </p:grpSp>
      <p:grpSp>
        <p:nvGrpSpPr>
          <p:cNvPr id="355" name="Group 354"/>
          <p:cNvGrpSpPr/>
          <p:nvPr/>
        </p:nvGrpSpPr>
        <p:grpSpPr>
          <a:xfrm>
            <a:off x="904856" y="2125436"/>
            <a:ext cx="7837230" cy="3289540"/>
            <a:chOff x="121286" y="1597814"/>
            <a:chExt cx="10501771"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897581" y="1926118"/>
              <a:ext cx="470349" cy="1206417"/>
            </a:xfrm>
            <a:prstGeom prst="rect">
              <a:avLst/>
            </a:prstGeom>
            <a:solidFill>
              <a:srgbClr val="57C1B4"/>
            </a:solidFill>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a:solidFill>
                <a:srgbClr val="FF0000"/>
              </a:solidFill>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a:t>Developer 1</a:t>
                </a:r>
                <a:endParaRPr lang="en-US" sz="800" dirty="0"/>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a:solidFill>
                <a:srgbClr val="FF0000"/>
              </a:solidFill>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a:t>Developer 2</a:t>
                </a:r>
                <a:endParaRPr lang="en-US" sz="800" dirty="0"/>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a:solidFill>
                <a:srgbClr val="FF0000"/>
              </a:solidFill>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a:t>Developer n</a:t>
                </a:r>
                <a:endParaRPr lang="en-US" sz="800" dirty="0"/>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endParaRPr lang="en-US" sz="900" dirty="0"/>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endParaRPr lang="en-US" sz="900" dirty="0"/>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94" name="TextBox 93"/>
            <p:cNvSpPr txBox="1"/>
            <p:nvPr/>
          </p:nvSpPr>
          <p:spPr>
            <a:xfrm>
              <a:off x="9608293" y="3054805"/>
              <a:ext cx="1014764" cy="318730"/>
            </a:xfrm>
            <a:prstGeom prst="rect">
              <a:avLst/>
            </a:prstGeom>
            <a:noFill/>
          </p:spPr>
          <p:txBody>
            <a:bodyPr wrap="square" rtlCol="0" anchor="ctr">
              <a:noAutofit/>
            </a:bodyPr>
            <a:lstStyle/>
            <a:p>
              <a:pPr algn="ctr">
                <a:lnSpc>
                  <a:spcPct val="80000"/>
                </a:lnSpc>
              </a:pPr>
              <a:r>
                <a:rPr lang="en-US" sz="900" dirty="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156091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sp>
          <p:nvSpPr>
            <p:cNvPr id="149" name="TextBox 148"/>
            <p:cNvSpPr txBox="1"/>
            <p:nvPr/>
          </p:nvSpPr>
          <p:spPr>
            <a:xfrm>
              <a:off x="3608025" y="1225435"/>
              <a:ext cx="4814176" cy="1156169"/>
            </a:xfrm>
            <a:prstGeom prst="rect">
              <a:avLst/>
            </a:prstGeom>
            <a:noFill/>
          </p:spPr>
          <p:txBody>
            <a:bodyPr wrap="square" rtlCol="0">
              <a:spAutoFit/>
            </a:bodyPr>
            <a:lstStyle/>
            <a:p>
              <a:pPr algn="ctr">
                <a:lnSpc>
                  <a:spcPct val="90000"/>
                </a:lnSpc>
              </a:pPr>
              <a:r>
                <a:rPr lang="en-US" sz="1400" dirty="0">
                  <a:solidFill>
                    <a:schemeClr val="accent3"/>
                  </a:solidFill>
                </a:rPr>
                <a:t>LACK OF AUTOMATED TESTING</a:t>
              </a:r>
              <a:r>
                <a:rPr lang="en-US" sz="1400" b="1" dirty="0">
                  <a:solidFill>
                    <a:srgbClr val="0064AF"/>
                  </a:solidFill>
                </a:rPr>
                <a:t/>
              </a:r>
              <a:br>
                <a:rPr lang="en-US" sz="1400" b="1" dirty="0">
                  <a:solidFill>
                    <a:srgbClr val="0064AF"/>
                  </a:solidFill>
                </a:rPr>
              </a:br>
              <a:r>
                <a:rPr lang="en-US" sz="1400" dirty="0"/>
                <a:t>(</a:t>
              </a: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4" y="2071054"/>
            <a:ext cx="4897263" cy="483722"/>
          </a:xfrm>
          <a:prstGeom prst="rect">
            <a:avLst/>
          </a:prstGeom>
          <a:noFill/>
        </p:spPr>
        <p:txBody>
          <a:bodyPr wrap="square" rtlCol="0">
            <a:spAutoFit/>
          </a:bodyPr>
          <a:lstStyle/>
          <a:p>
            <a:pPr algn="ctr">
              <a:lnSpc>
                <a:spcPct val="90000"/>
              </a:lnSpc>
            </a:pPr>
            <a:r>
              <a:rPr lang="en-US" sz="1400" dirty="0">
                <a:solidFill>
                  <a:srgbClr val="57C1B4"/>
                </a:solidFill>
              </a:rPr>
              <a:t>LACK OF VISIBILITY INTO PROD. APPS </a:t>
            </a:r>
            <a:r>
              <a:rPr lang="en-US" sz="1400" b="1" dirty="0">
                <a:solidFill>
                  <a:srgbClr val="0064AF"/>
                </a:solidFill>
              </a:rPr>
              <a:t/>
            </a:r>
            <a:br>
              <a:rPr lang="en-US" sz="1400" b="1" dirty="0">
                <a:solidFill>
                  <a:srgbClr val="0064AF"/>
                </a:solidFill>
              </a:rPr>
            </a:br>
            <a:r>
              <a:rPr lang="en-US" sz="1400" dirty="0"/>
              <a:t>(</a:t>
            </a:r>
            <a:r>
              <a:rPr lang="en-US" sz="1400" dirty="0"/>
              <a:t>no </a:t>
            </a:r>
            <a:r>
              <a:rPr lang="en-US" sz="1400" dirty="0"/>
              <a:t>visibility into the </a:t>
            </a:r>
            <a:r>
              <a:rPr lang="en-US" sz="1400" dirty="0"/>
              <a:t>customer experience) </a:t>
            </a:r>
          </a:p>
        </p:txBody>
      </p:sp>
      <p:grpSp>
        <p:nvGrpSpPr>
          <p:cNvPr id="364" name="Group 363"/>
          <p:cNvGrpSpPr/>
          <p:nvPr/>
        </p:nvGrpSpPr>
        <p:grpSpPr>
          <a:xfrm>
            <a:off x="3550547" y="4437935"/>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a:solidFill>
                      <a:srgbClr val="57C1B4"/>
                    </a:solidFill>
                  </a:rPr>
                  <a:t>LACK OF RELEASE AND ENVIRONMENT AUTOMATION</a:t>
                </a:r>
                <a:r>
                  <a:rPr lang="en-US" sz="1400" b="1" dirty="0">
                    <a:solidFill>
                      <a:srgbClr val="0064AF"/>
                    </a:solidFill>
                  </a:rPr>
                  <a:t/>
                </a:r>
                <a:br>
                  <a:rPr lang="en-US" sz="1400" b="1" dirty="0">
                    <a:solidFill>
                      <a:srgbClr val="0064AF"/>
                    </a:solidFill>
                  </a:rPr>
                </a:br>
                <a:r>
                  <a:rPr lang="en-US" sz="1400" dirty="0"/>
                  <a:t>(manual processes lead to poor release quality)</a:t>
                </a:r>
                <a:endParaRPr lang="en-US" sz="1400" dirty="0"/>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780818"/>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645755"/>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645755"/>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645755"/>
            <a:ext cx="284813" cy="262470"/>
          </a:xfrm>
          <a:prstGeom prst="rect">
            <a:avLst/>
          </a:prstGeom>
        </p:spPr>
      </p:pic>
    </p:spTree>
    <p:extLst>
      <p:ext uri="{BB962C8B-B14F-4D97-AF65-F5344CB8AC3E}">
        <p14:creationId xmlns:p14="http://schemas.microsoft.com/office/powerpoint/2010/main" val="42813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389184" y="6964764"/>
            <a:ext cx="228600" cy="228600"/>
          </a:xfrm>
        </p:spPr>
        <p:txBody>
          <a:bodyPr/>
          <a:lstStyle/>
          <a:p>
            <a:fld id="{E12D0507-9F86-7A45-BE8E-43760B9F92AA}" type="slidenum">
              <a:rPr lang="en-US" smtClean="0"/>
              <a:pPr/>
              <a:t>18</a:t>
            </a:fld>
            <a:endParaRPr lang="en-US"/>
          </a:p>
        </p:txBody>
      </p:sp>
      <p:grpSp>
        <p:nvGrpSpPr>
          <p:cNvPr id="7" name="Group 6"/>
          <p:cNvGrpSpPr/>
          <p:nvPr/>
        </p:nvGrpSpPr>
        <p:grpSpPr>
          <a:xfrm>
            <a:off x="5526062" y="2637753"/>
            <a:ext cx="1371994" cy="810245"/>
            <a:chOff x="7029740" y="1913022"/>
            <a:chExt cx="1371994" cy="810245"/>
          </a:xfrm>
        </p:grpSpPr>
        <p:sp>
          <p:nvSpPr>
            <p:cNvPr id="8" name="Rectangle 7"/>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200" dirty="0">
                  <a:solidFill>
                    <a:schemeClr val="tx1"/>
                  </a:solidFill>
                  <a:cs typeface="Calibri" pitchFamily="34" charset="0"/>
                </a:rPr>
                <a:t>OPERATIONS</a:t>
              </a:r>
              <a:endParaRPr lang="en-US" sz="1400" dirty="0">
                <a:solidFill>
                  <a:schemeClr val="tx1"/>
                </a:solidFill>
                <a:cs typeface="Calibri" pitchFamily="34" charset="0"/>
              </a:endParaRPr>
            </a:p>
          </p:txBody>
        </p:sp>
        <p:pic>
          <p:nvPicPr>
            <p:cNvPr id="9" name="Picture 8"/>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10" name="Pentagon 9"/>
          <p:cNvSpPr/>
          <p:nvPr/>
        </p:nvSpPr>
        <p:spPr>
          <a:xfrm>
            <a:off x="-129400" y="4651585"/>
            <a:ext cx="4475528"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Agile, Lean</a:t>
            </a:r>
            <a:endParaRPr lang="en-US" sz="1400" b="1" kern="0" dirty="0">
              <a:solidFill>
                <a:schemeClr val="accent4"/>
              </a:solidFill>
              <a:cs typeface="Arial Unicode MS" pitchFamily="34" charset="-128"/>
            </a:endParaRPr>
          </a:p>
        </p:txBody>
      </p:sp>
      <p:sp>
        <p:nvSpPr>
          <p:cNvPr id="11" name="Pentagon 10"/>
          <p:cNvSpPr/>
          <p:nvPr/>
        </p:nvSpPr>
        <p:spPr>
          <a:xfrm flipH="1">
            <a:off x="4723449" y="4651585"/>
            <a:ext cx="4420546"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ITIL, process, SLA’s</a:t>
            </a:r>
            <a:endParaRPr lang="en-US" sz="1400" b="1" kern="0" dirty="0">
              <a:solidFill>
                <a:schemeClr val="accent4"/>
              </a:solidFill>
              <a:cs typeface="Arial Unicode MS" pitchFamily="34" charset="-128"/>
            </a:endParaRPr>
          </a:p>
        </p:txBody>
      </p:sp>
      <p:sp>
        <p:nvSpPr>
          <p:cNvPr id="12" name="Pentagon 11"/>
          <p:cNvSpPr/>
          <p:nvPr/>
        </p:nvSpPr>
        <p:spPr>
          <a:xfrm>
            <a:off x="-118799" y="5003797"/>
            <a:ext cx="4464431"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a:solidFill>
                  <a:schemeClr val="accent4"/>
                </a:solidFill>
                <a:cs typeface="Arial Unicode MS" pitchFamily="34" charset="-128"/>
              </a:rPr>
              <a:t>Bring features/products to market faster</a:t>
            </a:r>
            <a:endParaRPr lang="en-US" sz="1400" b="1" kern="0" dirty="0">
              <a:solidFill>
                <a:schemeClr val="accent4"/>
              </a:solidFill>
              <a:cs typeface="Arial Unicode MS" pitchFamily="34" charset="-128"/>
            </a:endParaRPr>
          </a:p>
        </p:txBody>
      </p:sp>
      <p:sp>
        <p:nvSpPr>
          <p:cNvPr id="13" name="Pentagon 12"/>
          <p:cNvSpPr/>
          <p:nvPr/>
        </p:nvSpPr>
        <p:spPr>
          <a:xfrm>
            <a:off x="-116650" y="5356009"/>
            <a:ext cx="4462183"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a:t>
            </a:r>
            <a:r>
              <a:rPr lang="en-AU" sz="1400" b="1" kern="0" dirty="0">
                <a:solidFill>
                  <a:schemeClr val="accent4"/>
                </a:solidFill>
                <a:cs typeface="Arial Unicode MS" pitchFamily="34" charset="-128"/>
              </a:rPr>
              <a:t>loud, open </a:t>
            </a:r>
            <a:r>
              <a:rPr lang="en-AU" sz="1400" b="1" kern="0" dirty="0">
                <a:solidFill>
                  <a:schemeClr val="accent4"/>
                </a:solidFill>
                <a:cs typeface="Arial Unicode MS" pitchFamily="34" charset="-128"/>
              </a:rPr>
              <a:t>s</a:t>
            </a:r>
            <a:r>
              <a:rPr lang="en-AU" sz="1400" b="1" kern="0" dirty="0">
                <a:solidFill>
                  <a:schemeClr val="accent4"/>
                </a:solidFill>
                <a:cs typeface="Arial Unicode MS" pitchFamily="34" charset="-128"/>
              </a:rPr>
              <a:t>ource, infrastructure-as-code </a:t>
            </a:r>
            <a:endParaRPr lang="en-US" sz="1400" b="1" kern="0" dirty="0">
              <a:solidFill>
                <a:schemeClr val="accent4"/>
              </a:solidFill>
              <a:cs typeface="Arial Unicode MS" pitchFamily="34" charset="-128"/>
            </a:endParaRPr>
          </a:p>
        </p:txBody>
      </p:sp>
      <p:sp>
        <p:nvSpPr>
          <p:cNvPr id="14" name="Pentagon 13"/>
          <p:cNvSpPr/>
          <p:nvPr/>
        </p:nvSpPr>
        <p:spPr>
          <a:xfrm flipH="1">
            <a:off x="4723450" y="5003797"/>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a:solidFill>
                  <a:schemeClr val="accent4"/>
                </a:solidFill>
                <a:cs typeface="Arial Unicode MS" pitchFamily="34" charset="-128"/>
              </a:rPr>
              <a:t>Ensure availability; MTBF </a:t>
            </a:r>
            <a:endParaRPr lang="en-US" sz="1400" b="1" kern="0" dirty="0">
              <a:solidFill>
                <a:schemeClr val="accent4"/>
              </a:solidFill>
              <a:cs typeface="Arial Unicode MS" pitchFamily="34" charset="-128"/>
            </a:endParaRPr>
          </a:p>
        </p:txBody>
      </p:sp>
      <p:sp>
        <p:nvSpPr>
          <p:cNvPr id="15" name="Pentagon 14"/>
          <p:cNvSpPr/>
          <p:nvPr/>
        </p:nvSpPr>
        <p:spPr>
          <a:xfrm flipH="1">
            <a:off x="4723448" y="5356009"/>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Legacy and proprietary apps/infrastructure</a:t>
            </a:r>
            <a:endParaRPr lang="en-US" sz="1400" b="1" kern="0" dirty="0">
              <a:solidFill>
                <a:schemeClr val="accent4"/>
              </a:solidFill>
              <a:cs typeface="Arial Unicode MS" pitchFamily="34" charset="-128"/>
            </a:endParaRPr>
          </a:p>
        </p:txBody>
      </p:sp>
      <p:sp>
        <p:nvSpPr>
          <p:cNvPr id="16" name="Rectangle 15"/>
          <p:cNvSpPr/>
          <p:nvPr/>
        </p:nvSpPr>
        <p:spPr>
          <a:xfrm>
            <a:off x="4379488" y="2827302"/>
            <a:ext cx="306659" cy="3020403"/>
          </a:xfrm>
          <a:prstGeom prst="rect">
            <a:avLst/>
          </a:prstGeom>
          <a:solidFill>
            <a:schemeClr val="tx2">
              <a:lumMod val="60000"/>
              <a:lumOff val="4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7" name="Title 1"/>
          <p:cNvSpPr>
            <a:spLocks noGrp="1"/>
          </p:cNvSpPr>
          <p:nvPr>
            <p:ph type="title"/>
          </p:nvPr>
        </p:nvSpPr>
        <p:spPr>
          <a:xfrm>
            <a:off x="388184" y="755994"/>
            <a:ext cx="8229600" cy="1091353"/>
          </a:xfrm>
        </p:spPr>
        <p:txBody>
          <a:bodyPr/>
          <a:lstStyle/>
          <a:p>
            <a:r>
              <a:rPr lang="en-US" dirty="0" smtClean="0"/>
              <a:t>What are Challenges that Companies are Experiencing?</a:t>
            </a:r>
            <a:endParaRPr lang="en-US" dirty="0"/>
          </a:p>
        </p:txBody>
      </p:sp>
      <p:grpSp>
        <p:nvGrpSpPr>
          <p:cNvPr id="18" name="Group 17"/>
          <p:cNvGrpSpPr/>
          <p:nvPr/>
        </p:nvGrpSpPr>
        <p:grpSpPr>
          <a:xfrm>
            <a:off x="836440" y="3604727"/>
            <a:ext cx="3527144" cy="209143"/>
            <a:chOff x="706857" y="3519486"/>
            <a:chExt cx="3945159" cy="161926"/>
          </a:xfrm>
        </p:grpSpPr>
        <p:cxnSp>
          <p:nvCxnSpPr>
            <p:cNvPr id="19" name="Straight Arrow Connector 18"/>
            <p:cNvCxnSpPr/>
            <p:nvPr/>
          </p:nvCxnSpPr>
          <p:spPr>
            <a:xfrm>
              <a:off x="706857" y="3600450"/>
              <a:ext cx="3945159"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a:t>SPEED</a:t>
              </a:r>
            </a:p>
          </p:txBody>
        </p:sp>
      </p:grpSp>
      <p:grpSp>
        <p:nvGrpSpPr>
          <p:cNvPr id="21" name="Group 20"/>
          <p:cNvGrpSpPr/>
          <p:nvPr/>
        </p:nvGrpSpPr>
        <p:grpSpPr>
          <a:xfrm>
            <a:off x="4702049" y="3581119"/>
            <a:ext cx="3382337" cy="256359"/>
            <a:chOff x="3958284" y="1676400"/>
            <a:chExt cx="3559895" cy="256359"/>
          </a:xfrm>
        </p:grpSpPr>
        <p:grpSp>
          <p:nvGrpSpPr>
            <p:cNvPr id="22" name="Group 21"/>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58284" y="1676400"/>
                <a:ext cx="0" cy="25635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5157889" y="1722837"/>
              <a:ext cx="712204" cy="161925"/>
            </a:xfrm>
            <a:prstGeom prst="rect">
              <a:avLst/>
            </a:prstGeom>
            <a:solidFill>
              <a:schemeClr val="bg2"/>
            </a:solidFill>
            <a:ln>
              <a:noFill/>
            </a:ln>
          </p:spPr>
          <p:txBody>
            <a:bodyPr wrap="none" tIns="91440" bIns="91440" rtlCol="0" anchor="ctr" anchorCtr="0">
              <a:noAutofit/>
            </a:bodyPr>
            <a:lstStyle/>
            <a:p>
              <a:pPr algn="ctr"/>
              <a:r>
                <a:rPr lang="en-US" sz="1200" b="1" dirty="0"/>
                <a:t>STABILITY</a:t>
              </a:r>
            </a:p>
          </p:txBody>
        </p:sp>
      </p:grpSp>
      <p:sp>
        <p:nvSpPr>
          <p:cNvPr id="26" name="Explosion 1 25"/>
          <p:cNvSpPr/>
          <p:nvPr/>
        </p:nvSpPr>
        <p:spPr>
          <a:xfrm rot="10245964">
            <a:off x="4328054" y="5298039"/>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7" name="Explosion 1 26"/>
          <p:cNvSpPr/>
          <p:nvPr/>
        </p:nvSpPr>
        <p:spPr>
          <a:xfrm>
            <a:off x="4331782" y="4953426"/>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8" name="Explosion 1 27"/>
          <p:cNvSpPr/>
          <p:nvPr/>
        </p:nvSpPr>
        <p:spPr>
          <a:xfrm rot="9641753">
            <a:off x="4331782" y="4589113"/>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pic>
        <p:nvPicPr>
          <p:cNvPr id="29"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75111" y="3956447"/>
            <a:ext cx="655064" cy="190808"/>
          </a:xfrm>
          <a:prstGeom prst="rect">
            <a:avLst/>
          </a:prstGeom>
          <a:solidFill>
            <a:schemeClr val="accent3">
              <a:lumMod val="75000"/>
            </a:schemeClr>
          </a:solidFill>
          <a:ln>
            <a:noFill/>
          </a:ln>
          <a:effectLst/>
          <a:extLst/>
        </p:spPr>
      </p:pic>
      <p:grpSp>
        <p:nvGrpSpPr>
          <p:cNvPr id="30" name="Group 29"/>
          <p:cNvGrpSpPr/>
          <p:nvPr/>
        </p:nvGrpSpPr>
        <p:grpSpPr>
          <a:xfrm>
            <a:off x="2057401" y="2637753"/>
            <a:ext cx="1496696" cy="810246"/>
            <a:chOff x="607748" y="1913022"/>
            <a:chExt cx="1496696" cy="810246"/>
          </a:xfrm>
        </p:grpSpPr>
        <p:sp>
          <p:nvSpPr>
            <p:cNvPr id="31" name="Rectangle 30"/>
            <p:cNvSpPr/>
            <p:nvPr/>
          </p:nvSpPr>
          <p:spPr>
            <a:xfrm>
              <a:off x="607748" y="2441380"/>
              <a:ext cx="1496696" cy="281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endParaRPr lang="en-US" sz="1200" dirty="0">
                <a:solidFill>
                  <a:schemeClr val="tx1"/>
                </a:solidFill>
                <a:cs typeface="Calibri" pitchFamily="34" charset="0"/>
              </a:endParaRPr>
            </a:p>
          </p:txBody>
        </p:sp>
        <p:pic>
          <p:nvPicPr>
            <p:cNvPr id="32" name="Picture 3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33" name="Group 32"/>
          <p:cNvGrpSpPr/>
          <p:nvPr/>
        </p:nvGrpSpPr>
        <p:grpSpPr>
          <a:xfrm>
            <a:off x="8176304" y="3641364"/>
            <a:ext cx="589566" cy="514879"/>
            <a:chOff x="8434271" y="2733514"/>
            <a:chExt cx="589566" cy="514879"/>
          </a:xfrm>
        </p:grpSpPr>
        <p:pic>
          <p:nvPicPr>
            <p:cNvPr id="34" name="Picture 33" descr="Thought_Leadership_2_customer_experience_v1.eps"/>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35" name="Rounded Rectangle 3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endParaRPr lang="en-US" sz="1000" dirty="0">
                <a:cs typeface="Arial" pitchFamily="34" charset="0"/>
              </a:endParaRPr>
            </a:p>
          </p:txBody>
        </p:sp>
      </p:grpSp>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1" y="346939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p:cNvSpPr/>
          <p:nvPr/>
        </p:nvSpPr>
        <p:spPr>
          <a:xfrm>
            <a:off x="4351249"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8" name="Rectangle 37"/>
          <p:cNvSpPr/>
          <p:nvPr/>
        </p:nvSpPr>
        <p:spPr>
          <a:xfrm>
            <a:off x="7050378"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9" name="Multiply 38"/>
          <p:cNvSpPr/>
          <p:nvPr/>
        </p:nvSpPr>
        <p:spPr>
          <a:xfrm>
            <a:off x="1308850"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0" name="Multiply 39"/>
          <p:cNvSpPr/>
          <p:nvPr/>
        </p:nvSpPr>
        <p:spPr>
          <a:xfrm>
            <a:off x="4107774"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1" name="Multiply 40"/>
          <p:cNvSpPr/>
          <p:nvPr/>
        </p:nvSpPr>
        <p:spPr>
          <a:xfrm>
            <a:off x="2708312"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2" name="Multiply 41"/>
          <p:cNvSpPr/>
          <p:nvPr/>
        </p:nvSpPr>
        <p:spPr>
          <a:xfrm>
            <a:off x="5507236"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3" name="Multiply 42"/>
          <p:cNvSpPr/>
          <p:nvPr/>
        </p:nvSpPr>
        <p:spPr>
          <a:xfrm>
            <a:off x="6906698"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4"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1964663" y="3956447"/>
            <a:ext cx="864974" cy="190808"/>
          </a:xfrm>
          <a:prstGeom prst="rect">
            <a:avLst/>
          </a:prstGeom>
          <a:solidFill>
            <a:schemeClr val="accent3">
              <a:lumMod val="75000"/>
            </a:schemeClr>
          </a:solidFill>
          <a:ln>
            <a:noFill/>
          </a:ln>
          <a:effectLst/>
          <a:extLst/>
        </p:spPr>
      </p:pic>
      <p:pic>
        <p:nvPicPr>
          <p:cNvPr id="45"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364125" y="3956447"/>
            <a:ext cx="864974" cy="190808"/>
          </a:xfrm>
          <a:prstGeom prst="rect">
            <a:avLst/>
          </a:prstGeom>
          <a:solidFill>
            <a:schemeClr val="accent3">
              <a:lumMod val="75000"/>
            </a:schemeClr>
          </a:solidFill>
          <a:ln>
            <a:noFill/>
          </a:ln>
          <a:effectLst/>
          <a:extLst/>
        </p:spPr>
      </p:pic>
      <p:pic>
        <p:nvPicPr>
          <p:cNvPr id="46"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763587" y="3956447"/>
            <a:ext cx="864974" cy="190808"/>
          </a:xfrm>
          <a:prstGeom prst="rect">
            <a:avLst/>
          </a:prstGeom>
          <a:solidFill>
            <a:schemeClr val="accent3">
              <a:lumMod val="75000"/>
            </a:schemeClr>
          </a:solidFill>
          <a:ln>
            <a:noFill/>
          </a:ln>
          <a:effectLst/>
          <a:extLst/>
        </p:spPr>
      </p:pic>
      <p:pic>
        <p:nvPicPr>
          <p:cNvPr id="47"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163049" y="3956447"/>
            <a:ext cx="864974" cy="190808"/>
          </a:xfrm>
          <a:prstGeom prst="rect">
            <a:avLst/>
          </a:prstGeom>
          <a:solidFill>
            <a:schemeClr val="accent3">
              <a:lumMod val="75000"/>
            </a:schemeClr>
          </a:solidFill>
          <a:ln>
            <a:noFill/>
          </a:ln>
          <a:effectLst/>
          <a:extLst/>
        </p:spPr>
      </p:pic>
      <p:pic>
        <p:nvPicPr>
          <p:cNvPr id="4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562511" y="3956447"/>
            <a:ext cx="655064" cy="190808"/>
          </a:xfrm>
          <a:prstGeom prst="rect">
            <a:avLst/>
          </a:prstGeom>
          <a:solidFill>
            <a:schemeClr val="accent3">
              <a:lumMod val="75000"/>
            </a:schemeClr>
          </a:solidFill>
          <a:ln>
            <a:noFill/>
          </a:ln>
          <a:effectLst/>
          <a:extLst/>
        </p:spPr>
      </p:pic>
      <p:sp>
        <p:nvSpPr>
          <p:cNvPr id="49" name="Explosion 1 48"/>
          <p:cNvSpPr/>
          <p:nvPr/>
        </p:nvSpPr>
        <p:spPr>
          <a:xfrm rot="19865818">
            <a:off x="4331782" y="3435951"/>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Tree>
    <p:extLst>
      <p:ext uri="{BB962C8B-B14F-4D97-AF65-F5344CB8AC3E}">
        <p14:creationId xmlns:p14="http://schemas.microsoft.com/office/powerpoint/2010/main" val="176038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2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right)">
                                      <p:cBhvr>
                                        <p:cTn id="10" dur="1000"/>
                                        <p:tgtEl>
                                          <p:spTgt spid="21"/>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9"/>
                                        </p:tgtEl>
                                        <p:attrNameLst>
                                          <p:attrName>style.visibility</p:attrName>
                                        </p:attrNameLst>
                                      </p:cBhvr>
                                      <p:to>
                                        <p:strVal val="visible"/>
                                      </p:to>
                                    </p:set>
                                    <p:anim calcmode="lin" valueType="num">
                                      <p:cBhvr>
                                        <p:cTn id="20" dur="250" fill="hold"/>
                                        <p:tgtEl>
                                          <p:spTgt spid="39"/>
                                        </p:tgtEl>
                                        <p:attrNameLst>
                                          <p:attrName>ppt_w</p:attrName>
                                        </p:attrNameLst>
                                      </p:cBhvr>
                                      <p:tavLst>
                                        <p:tav tm="0">
                                          <p:val>
                                            <p:fltVal val="0"/>
                                          </p:val>
                                        </p:tav>
                                        <p:tav tm="100000">
                                          <p:val>
                                            <p:strVal val="#ppt_w"/>
                                          </p:val>
                                        </p:tav>
                                      </p:tavLst>
                                    </p:anim>
                                    <p:anim calcmode="lin" valueType="num">
                                      <p:cBhvr>
                                        <p:cTn id="21" dur="250" fill="hold"/>
                                        <p:tgtEl>
                                          <p:spTgt spid="39"/>
                                        </p:tgtEl>
                                        <p:attrNameLst>
                                          <p:attrName>ppt_h</p:attrName>
                                        </p:attrNameLst>
                                      </p:cBhvr>
                                      <p:tavLst>
                                        <p:tav tm="0">
                                          <p:val>
                                            <p:fltVal val="0"/>
                                          </p:val>
                                        </p:tav>
                                        <p:tav tm="100000">
                                          <p:val>
                                            <p:strVal val="#ppt_h"/>
                                          </p:val>
                                        </p:tav>
                                      </p:tavLst>
                                    </p:anim>
                                    <p:animEffect transition="in" filter="fade">
                                      <p:cBhvr>
                                        <p:cTn id="22" dur="250"/>
                                        <p:tgtEl>
                                          <p:spTgt spid="39"/>
                                        </p:tgtEl>
                                      </p:cBhvr>
                                    </p:animEffect>
                                  </p:childTnLst>
                                </p:cTn>
                              </p:par>
                              <p:par>
                                <p:cTn id="23" presetID="22" presetClass="entr" presetSubtype="8" fill="hold" nodeType="withEffect">
                                  <p:stCondLst>
                                    <p:cond delay="75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 calcmode="lin" valueType="num">
                                      <p:cBhvr>
                                        <p:cTn id="28" dur="250" fill="hold"/>
                                        <p:tgtEl>
                                          <p:spTgt spid="41"/>
                                        </p:tgtEl>
                                        <p:attrNameLst>
                                          <p:attrName>ppt_w</p:attrName>
                                        </p:attrNameLst>
                                      </p:cBhvr>
                                      <p:tavLst>
                                        <p:tav tm="0">
                                          <p:val>
                                            <p:fltVal val="0"/>
                                          </p:val>
                                        </p:tav>
                                        <p:tav tm="100000">
                                          <p:val>
                                            <p:strVal val="#ppt_w"/>
                                          </p:val>
                                        </p:tav>
                                      </p:tavLst>
                                    </p:anim>
                                    <p:anim calcmode="lin" valueType="num">
                                      <p:cBhvr>
                                        <p:cTn id="29" dur="250" fill="hold"/>
                                        <p:tgtEl>
                                          <p:spTgt spid="41"/>
                                        </p:tgtEl>
                                        <p:attrNameLst>
                                          <p:attrName>ppt_h</p:attrName>
                                        </p:attrNameLst>
                                      </p:cBhvr>
                                      <p:tavLst>
                                        <p:tav tm="0">
                                          <p:val>
                                            <p:fltVal val="0"/>
                                          </p:val>
                                        </p:tav>
                                        <p:tav tm="100000">
                                          <p:val>
                                            <p:strVal val="#ppt_h"/>
                                          </p:val>
                                        </p:tav>
                                      </p:tavLst>
                                    </p:anim>
                                    <p:animEffect transition="in" filter="fade">
                                      <p:cBhvr>
                                        <p:cTn id="30" dur="250"/>
                                        <p:tgtEl>
                                          <p:spTgt spid="41"/>
                                        </p:tgtEl>
                                      </p:cBhvr>
                                    </p:animEffect>
                                  </p:childTnLst>
                                </p:cTn>
                              </p:par>
                              <p:par>
                                <p:cTn id="31" presetID="22" presetClass="entr" presetSubtype="8" fill="hold" nodeType="withEffect">
                                  <p:stCondLst>
                                    <p:cond delay="150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 calcmode="lin" valueType="num">
                                      <p:cBhvr>
                                        <p:cTn id="36" dur="250" fill="hold"/>
                                        <p:tgtEl>
                                          <p:spTgt spid="40"/>
                                        </p:tgtEl>
                                        <p:attrNameLst>
                                          <p:attrName>ppt_w</p:attrName>
                                        </p:attrNameLst>
                                      </p:cBhvr>
                                      <p:tavLst>
                                        <p:tav tm="0">
                                          <p:val>
                                            <p:fltVal val="0"/>
                                          </p:val>
                                        </p:tav>
                                        <p:tav tm="100000">
                                          <p:val>
                                            <p:strVal val="#ppt_w"/>
                                          </p:val>
                                        </p:tav>
                                      </p:tavLst>
                                    </p:anim>
                                    <p:anim calcmode="lin" valueType="num">
                                      <p:cBhvr>
                                        <p:cTn id="37" dur="250" fill="hold"/>
                                        <p:tgtEl>
                                          <p:spTgt spid="40"/>
                                        </p:tgtEl>
                                        <p:attrNameLst>
                                          <p:attrName>ppt_h</p:attrName>
                                        </p:attrNameLst>
                                      </p:cBhvr>
                                      <p:tavLst>
                                        <p:tav tm="0">
                                          <p:val>
                                            <p:fltVal val="0"/>
                                          </p:val>
                                        </p:tav>
                                        <p:tav tm="100000">
                                          <p:val>
                                            <p:strVal val="#ppt_h"/>
                                          </p:val>
                                        </p:tav>
                                      </p:tavLst>
                                    </p:anim>
                                    <p:animEffect transition="in" filter="fade">
                                      <p:cBhvr>
                                        <p:cTn id="38" dur="250"/>
                                        <p:tgtEl>
                                          <p:spTgt spid="40"/>
                                        </p:tgtEl>
                                      </p:cBhvr>
                                    </p:animEffect>
                                  </p:childTnLst>
                                </p:cTn>
                              </p:par>
                              <p:par>
                                <p:cTn id="39" presetID="22" presetClass="entr" presetSubtype="8" fill="hold" nodeType="withEffect">
                                  <p:stCondLst>
                                    <p:cond delay="225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2"/>
                                        </p:tgtEl>
                                        <p:attrNameLst>
                                          <p:attrName>style.visibility</p:attrName>
                                        </p:attrNameLst>
                                      </p:cBhvr>
                                      <p:to>
                                        <p:strVal val="visible"/>
                                      </p:to>
                                    </p:set>
                                    <p:anim calcmode="lin" valueType="num">
                                      <p:cBhvr>
                                        <p:cTn id="44" dur="250" fill="hold"/>
                                        <p:tgtEl>
                                          <p:spTgt spid="42"/>
                                        </p:tgtEl>
                                        <p:attrNameLst>
                                          <p:attrName>ppt_w</p:attrName>
                                        </p:attrNameLst>
                                      </p:cBhvr>
                                      <p:tavLst>
                                        <p:tav tm="0">
                                          <p:val>
                                            <p:fltVal val="0"/>
                                          </p:val>
                                        </p:tav>
                                        <p:tav tm="100000">
                                          <p:val>
                                            <p:strVal val="#ppt_w"/>
                                          </p:val>
                                        </p:tav>
                                      </p:tavLst>
                                    </p:anim>
                                    <p:anim calcmode="lin" valueType="num">
                                      <p:cBhvr>
                                        <p:cTn id="45" dur="250" fill="hold"/>
                                        <p:tgtEl>
                                          <p:spTgt spid="42"/>
                                        </p:tgtEl>
                                        <p:attrNameLst>
                                          <p:attrName>ppt_h</p:attrName>
                                        </p:attrNameLst>
                                      </p:cBhvr>
                                      <p:tavLst>
                                        <p:tav tm="0">
                                          <p:val>
                                            <p:fltVal val="0"/>
                                          </p:val>
                                        </p:tav>
                                        <p:tav tm="100000">
                                          <p:val>
                                            <p:strVal val="#ppt_h"/>
                                          </p:val>
                                        </p:tav>
                                      </p:tavLst>
                                    </p:anim>
                                    <p:animEffect transition="in" filter="fade">
                                      <p:cBhvr>
                                        <p:cTn id="46" dur="250"/>
                                        <p:tgtEl>
                                          <p:spTgt spid="42"/>
                                        </p:tgtEl>
                                      </p:cBhvr>
                                    </p:animEffect>
                                  </p:childTnLst>
                                </p:cTn>
                              </p:par>
                              <p:par>
                                <p:cTn id="47" presetID="22" presetClass="entr" presetSubtype="8" fill="hold" nodeType="withEffect">
                                  <p:stCondLst>
                                    <p:cond delay="300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250" fill="hold"/>
                                        <p:tgtEl>
                                          <p:spTgt spid="43"/>
                                        </p:tgtEl>
                                        <p:attrNameLst>
                                          <p:attrName>ppt_w</p:attrName>
                                        </p:attrNameLst>
                                      </p:cBhvr>
                                      <p:tavLst>
                                        <p:tav tm="0">
                                          <p:val>
                                            <p:fltVal val="0"/>
                                          </p:val>
                                        </p:tav>
                                        <p:tav tm="100000">
                                          <p:val>
                                            <p:strVal val="#ppt_w"/>
                                          </p:val>
                                        </p:tav>
                                      </p:tavLst>
                                    </p:anim>
                                    <p:anim calcmode="lin" valueType="num">
                                      <p:cBhvr>
                                        <p:cTn id="53" dur="250" fill="hold"/>
                                        <p:tgtEl>
                                          <p:spTgt spid="43"/>
                                        </p:tgtEl>
                                        <p:attrNameLst>
                                          <p:attrName>ppt_h</p:attrName>
                                        </p:attrNameLst>
                                      </p:cBhvr>
                                      <p:tavLst>
                                        <p:tav tm="0">
                                          <p:val>
                                            <p:fltVal val="0"/>
                                          </p:val>
                                        </p:tav>
                                        <p:tav tm="100000">
                                          <p:val>
                                            <p:strVal val="#ppt_h"/>
                                          </p:val>
                                        </p:tav>
                                      </p:tavLst>
                                    </p:anim>
                                    <p:animEffect transition="in" filter="fade">
                                      <p:cBhvr>
                                        <p:cTn id="54" dur="250"/>
                                        <p:tgtEl>
                                          <p:spTgt spid="43"/>
                                        </p:tgtEl>
                                      </p:cBhvr>
                                    </p:animEffect>
                                  </p:childTnLst>
                                </p:cTn>
                              </p:par>
                              <p:par>
                                <p:cTn id="55" presetID="22" presetClass="entr" presetSubtype="8" fill="hold" nodeType="withEffect">
                                  <p:stCondLst>
                                    <p:cond delay="37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1+#ppt_w/2"/>
                                          </p:val>
                                        </p:tav>
                                        <p:tav tm="100000">
                                          <p:val>
                                            <p:strVal val="#ppt_x"/>
                                          </p:val>
                                        </p:tav>
                                      </p:tavLst>
                                    </p:anim>
                                    <p:anim calcmode="lin" valueType="num">
                                      <p:cBhvr additive="base">
                                        <p:cTn id="65" dur="500" fill="hold"/>
                                        <p:tgtEl>
                                          <p:spTgt spid="11"/>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12"/>
                                        </p:tgtEl>
                                        <p:attrNameLst>
                                          <p:attrName>style.visibility</p:attrName>
                                        </p:attrNameLst>
                                      </p:cBhvr>
                                      <p:to>
                                        <p:strVal val="visible"/>
                                      </p:to>
                                    </p:set>
                                    <p:anim calcmode="lin" valueType="num">
                                      <p:cBhvr additive="base">
                                        <p:cTn id="72" dur="500" fill="hold"/>
                                        <p:tgtEl>
                                          <p:spTgt spid="12"/>
                                        </p:tgtEl>
                                        <p:attrNameLst>
                                          <p:attrName>ppt_x</p:attrName>
                                        </p:attrNameLst>
                                      </p:cBhvr>
                                      <p:tavLst>
                                        <p:tav tm="0">
                                          <p:val>
                                            <p:strVal val="0-#ppt_w/2"/>
                                          </p:val>
                                        </p:tav>
                                        <p:tav tm="100000">
                                          <p:val>
                                            <p:strVal val="#ppt_x"/>
                                          </p:val>
                                        </p:tav>
                                      </p:tavLst>
                                    </p:anim>
                                    <p:anim calcmode="lin" valueType="num">
                                      <p:cBhvr additive="base">
                                        <p:cTn id="73" dur="500" fill="hold"/>
                                        <p:tgtEl>
                                          <p:spTgt spid="12"/>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27"/>
                                        </p:tgtEl>
                                        <p:attrNameLst>
                                          <p:attrName>style.visibility</p:attrName>
                                        </p:attrNameLst>
                                      </p:cBhvr>
                                      <p:to>
                                        <p:strVal val="visible"/>
                                      </p:to>
                                    </p:set>
                                    <p:anim calcmode="lin" valueType="num">
                                      <p:cBhvr>
                                        <p:cTn id="76" dur="500" fill="hold"/>
                                        <p:tgtEl>
                                          <p:spTgt spid="27"/>
                                        </p:tgtEl>
                                        <p:attrNameLst>
                                          <p:attrName>ppt_w</p:attrName>
                                        </p:attrNameLst>
                                      </p:cBhvr>
                                      <p:tavLst>
                                        <p:tav tm="0">
                                          <p:val>
                                            <p:fltVal val="0"/>
                                          </p:val>
                                        </p:tav>
                                        <p:tav tm="100000">
                                          <p:val>
                                            <p:strVal val="#ppt_w"/>
                                          </p:val>
                                        </p:tav>
                                      </p:tavLst>
                                    </p:anim>
                                    <p:anim calcmode="lin" valueType="num">
                                      <p:cBhvr>
                                        <p:cTn id="77" dur="500" fill="hold"/>
                                        <p:tgtEl>
                                          <p:spTgt spid="27"/>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1+#ppt_w/2"/>
                                          </p:val>
                                        </p:tav>
                                        <p:tav tm="100000">
                                          <p:val>
                                            <p:strVal val="#ppt_x"/>
                                          </p:val>
                                        </p:tav>
                                      </p:tavLst>
                                    </p:anim>
                                    <p:anim calcmode="lin" valueType="num">
                                      <p:cBhvr additive="base">
                                        <p:cTn id="81" dur="500" fill="hold"/>
                                        <p:tgtEl>
                                          <p:spTgt spid="14"/>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0-#ppt_w/2"/>
                                          </p:val>
                                        </p:tav>
                                        <p:tav tm="100000">
                                          <p:val>
                                            <p:strVal val="#ppt_x"/>
                                          </p:val>
                                        </p:tav>
                                      </p:tavLst>
                                    </p:anim>
                                    <p:anim calcmode="lin" valueType="num">
                                      <p:cBhvr additive="base">
                                        <p:cTn id="85" dur="500" fill="hold"/>
                                        <p:tgtEl>
                                          <p:spTgt spid="13"/>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15"/>
                                        </p:tgtEl>
                                        <p:attrNameLst>
                                          <p:attrName>style.visibility</p:attrName>
                                        </p:attrNameLst>
                                      </p:cBhvr>
                                      <p:to>
                                        <p:strVal val="visible"/>
                                      </p:to>
                                    </p:set>
                                    <p:anim calcmode="lin" valueType="num">
                                      <p:cBhvr additive="base">
                                        <p:cTn id="88" dur="500" fill="hold"/>
                                        <p:tgtEl>
                                          <p:spTgt spid="15"/>
                                        </p:tgtEl>
                                        <p:attrNameLst>
                                          <p:attrName>ppt_x</p:attrName>
                                        </p:attrNameLst>
                                      </p:cBhvr>
                                      <p:tavLst>
                                        <p:tav tm="0">
                                          <p:val>
                                            <p:strVal val="1+#ppt_w/2"/>
                                          </p:val>
                                        </p:tav>
                                        <p:tav tm="100000">
                                          <p:val>
                                            <p:strVal val="#ppt_x"/>
                                          </p:val>
                                        </p:tav>
                                      </p:tavLst>
                                    </p:anim>
                                    <p:anim calcmode="lin" valueType="num">
                                      <p:cBhvr additive="base">
                                        <p:cTn id="89" dur="500" fill="hold"/>
                                        <p:tgtEl>
                                          <p:spTgt spid="15"/>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6" grpId="0" animBg="1"/>
      <p:bldP spid="27" grpId="0" animBg="1"/>
      <p:bldP spid="28" grpId="0" animBg="1"/>
      <p:bldP spid="39" grpId="0" animBg="1"/>
      <p:bldP spid="40" grpId="0" animBg="1"/>
      <p:bldP spid="41" grpId="0" animBg="1"/>
      <p:bldP spid="42" grpId="0" animBg="1"/>
      <p:bldP spid="43"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dirty="0">
                <a:hlinkClick r:id="rId2"/>
              </a:rPr>
              <a:t>http://www.businessinsider.com/goldman-sachs-has-more-engineers-than-facebook-2015-4</a:t>
            </a:r>
            <a:endParaRPr lang="en-US" dirty="0" smtClean="0">
              <a:hlinkClick r:id="rId2"/>
            </a:endParaRPr>
          </a:p>
          <a:p>
            <a:endParaRPr lang="en-US" dirty="0">
              <a:hlinkClick r:id="rId2"/>
            </a:endParaRPr>
          </a:p>
          <a:p>
            <a:r>
              <a:rPr lang="en-US" dirty="0" smtClean="0">
                <a:hlinkClick r:id="rId2"/>
              </a:rPr>
              <a:t>https</a:t>
            </a:r>
            <a:r>
              <a:rPr lang="en-US" dirty="0">
                <a:hlinkClick r:id="rId2"/>
              </a:rPr>
              <a:t>://</a:t>
            </a:r>
            <a:r>
              <a:rPr lang="en-US" dirty="0" smtClean="0">
                <a:hlinkClick r:id="rId2"/>
              </a:rPr>
              <a:t>www.youtube.com/watch?v=8NPzLBSBzPI</a:t>
            </a:r>
            <a:endParaRPr lang="en-US" dirty="0" smtClean="0"/>
          </a:p>
          <a:p>
            <a:endParaRPr lang="en-US" dirty="0"/>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859084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36066"/>
            <a:ext cx="7086600" cy="664718"/>
          </a:xfrm>
        </p:spPr>
        <p:txBody>
          <a:bodyPr>
            <a:normAutofit/>
          </a:bodyPr>
          <a:lstStyle/>
          <a:p>
            <a:r>
              <a:rPr lang="en-US" dirty="0" smtClean="0"/>
              <a:t>Application Economy </a:t>
            </a:r>
            <a:endParaRPr lang="en-US" dirty="0"/>
          </a:p>
        </p:txBody>
      </p:sp>
      <p:pic>
        <p:nvPicPr>
          <p:cNvPr id="1028" name="Picture 4" descr="Image result for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820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919" y="2382011"/>
            <a:ext cx="275719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04" y="2382011"/>
            <a:ext cx="2873611"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013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rved Down Arrow 1"/>
          <p:cNvSpPr/>
          <p:nvPr/>
        </p:nvSpPr>
        <p:spPr>
          <a:xfrm>
            <a:off x="943861" y="115171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84" name="Group 83"/>
          <p:cNvGrpSpPr/>
          <p:nvPr/>
        </p:nvGrpSpPr>
        <p:grpSpPr>
          <a:xfrm>
            <a:off x="4381986" y="1573572"/>
            <a:ext cx="3108644" cy="1455013"/>
            <a:chOff x="4381986" y="718702"/>
            <a:chExt cx="3108644" cy="145501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28014" y="718702"/>
              <a:ext cx="1135247" cy="397032"/>
            </a:xfrm>
            <a:prstGeom prst="rect">
              <a:avLst/>
            </a:prstGeom>
          </p:spPr>
          <p:txBody>
            <a:bodyPr wrap="none" anchor="ctr">
              <a:spAutoFit/>
            </a:bodyPr>
            <a:lstStyle/>
            <a:p>
              <a:pPr algn="ctr" defTabSz="914400">
                <a:lnSpc>
                  <a:spcPct val="90000"/>
                </a:lnSpc>
              </a:pPr>
              <a:r>
                <a:rPr lang="en-GB" sz="1100" dirty="0">
                  <a:solidFill>
                    <a:schemeClr val="accent1"/>
                  </a:solidFill>
                </a:rPr>
                <a:t>CONTINUOUS</a:t>
              </a:r>
              <a:br>
                <a:rPr lang="en-GB" sz="1100" dirty="0">
                  <a:solidFill>
                    <a:schemeClr val="accent1"/>
                  </a:solidFill>
                </a:rPr>
              </a:br>
              <a:r>
                <a:rPr lang="en-GB" sz="1100" dirty="0">
                  <a:solidFill>
                    <a:schemeClr val="accent1"/>
                  </a:solidFill>
                </a:rPr>
                <a:t>VALIDATION</a:t>
              </a:r>
              <a:endParaRPr lang="en-GB" sz="1100" dirty="0">
                <a:solidFill>
                  <a:schemeClr val="accent1"/>
                </a:solidFill>
              </a:endParaRPr>
            </a:p>
          </p:txBody>
        </p:sp>
      </p:grpSp>
      <p:sp>
        <p:nvSpPr>
          <p:cNvPr id="7" name="Title 6"/>
          <p:cNvSpPr>
            <a:spLocks noGrp="1"/>
          </p:cNvSpPr>
          <p:nvPr>
            <p:ph type="title"/>
          </p:nvPr>
        </p:nvSpPr>
        <p:spPr>
          <a:xfrm>
            <a:off x="388537" y="832474"/>
            <a:ext cx="8229600" cy="819273"/>
          </a:xfrm>
        </p:spPr>
        <p:txBody>
          <a:bodyPr>
            <a:normAutofit fontScale="90000"/>
          </a:bodyPr>
          <a:lstStyle/>
          <a:p>
            <a:pPr algn="ctr"/>
            <a:r>
              <a:rPr lang="en-US" dirty="0"/>
              <a:t>THE PROBLEM</a:t>
            </a:r>
            <a:br>
              <a:rPr lang="en-US" dirty="0"/>
            </a:br>
            <a:r>
              <a:rPr lang="en-US" dirty="0"/>
              <a:t>DevOps -Automating the Software Development Life Cycle (SDLC)</a:t>
            </a:r>
            <a:endParaRPr lang="en-US" dirty="0"/>
          </a:p>
        </p:txBody>
      </p:sp>
      <p:grpSp>
        <p:nvGrpSpPr>
          <p:cNvPr id="68" name="Group 67"/>
          <p:cNvGrpSpPr/>
          <p:nvPr/>
        </p:nvGrpSpPr>
        <p:grpSpPr>
          <a:xfrm>
            <a:off x="1711582" y="5311443"/>
            <a:ext cx="1088080" cy="549381"/>
            <a:chOff x="1711582" y="4456573"/>
            <a:chExt cx="1088080" cy="549381"/>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1" name="Rectangle 230"/>
            <p:cNvSpPr/>
            <p:nvPr/>
          </p:nvSpPr>
          <p:spPr>
            <a:xfrm>
              <a:off x="1711582" y="4456573"/>
              <a:ext cx="1088080" cy="549381"/>
            </a:xfrm>
            <a:prstGeom prst="rect">
              <a:avLst/>
            </a:prstGeom>
            <a:noFill/>
          </p:spPr>
          <p:txBody>
            <a:bodyPr wrap="square" anchor="ctr">
              <a:spAutoFit/>
            </a:bodyPr>
            <a:lstStyle/>
            <a:p>
              <a:pPr algn="ctr" defTabSz="914400">
                <a:lnSpc>
                  <a:spcPct val="90000"/>
                </a:lnSpc>
              </a:pPr>
              <a:r>
                <a:rPr lang="en-GB" sz="1100" dirty="0">
                  <a:solidFill>
                    <a:schemeClr val="accent4"/>
                  </a:solidFill>
                </a:rPr>
                <a:t>TRUE AGILE DEVELOPMENT</a:t>
              </a:r>
              <a:endParaRPr lang="en-GB" sz="1100" dirty="0">
                <a:solidFill>
                  <a:schemeClr val="accent4"/>
                </a:solidFill>
              </a:endParaRPr>
            </a:p>
          </p:txBody>
        </p:sp>
      </p:grpSp>
      <p:grpSp>
        <p:nvGrpSpPr>
          <p:cNvPr id="80" name="Group 79"/>
          <p:cNvGrpSpPr/>
          <p:nvPr/>
        </p:nvGrpSpPr>
        <p:grpSpPr>
          <a:xfrm>
            <a:off x="4314486" y="3832668"/>
            <a:ext cx="3399415" cy="1289710"/>
            <a:chOff x="4314485" y="2977799"/>
            <a:chExt cx="3399415" cy="1289710"/>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578653" y="3807851"/>
              <a:ext cx="1135247" cy="459658"/>
              <a:chOff x="6578653" y="3807851"/>
              <a:chExt cx="1135247" cy="459658"/>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8" name="Rectangle 237"/>
              <p:cNvSpPr/>
              <p:nvPr/>
            </p:nvSpPr>
            <p:spPr>
              <a:xfrm>
                <a:off x="6578653" y="3870477"/>
                <a:ext cx="1135247" cy="397032"/>
              </a:xfrm>
              <a:prstGeom prst="rect">
                <a:avLst/>
              </a:prstGeom>
            </p:spPr>
            <p:txBody>
              <a:bodyPr wrap="none" anchor="ctr">
                <a:spAutoFit/>
              </a:bodyPr>
              <a:lstStyle/>
              <a:p>
                <a:pPr algn="ctr" defTabSz="914400">
                  <a:lnSpc>
                    <a:spcPct val="90000"/>
                  </a:lnSpc>
                </a:pPr>
                <a:r>
                  <a:rPr lang="en-GB" sz="1100" dirty="0">
                    <a:solidFill>
                      <a:schemeClr val="accent3"/>
                    </a:solidFill>
                  </a:rPr>
                  <a:t>CONTINUOUS</a:t>
                </a:r>
                <a:br>
                  <a:rPr lang="en-GB" sz="1100" dirty="0">
                    <a:solidFill>
                      <a:schemeClr val="accent3"/>
                    </a:solidFill>
                  </a:rPr>
                </a:br>
                <a:r>
                  <a:rPr lang="en-GB" sz="1100" dirty="0">
                    <a:solidFill>
                      <a:schemeClr val="accent3"/>
                    </a:solidFill>
                  </a:rPr>
                  <a:t>DELIVERY</a:t>
                </a:r>
                <a:endParaRPr lang="en-GB" sz="1100" dirty="0">
                  <a:solidFill>
                    <a:schemeClr val="accent3"/>
                  </a:solidFill>
                </a:endParaRPr>
              </a:p>
            </p:txBody>
          </p:sp>
        </p:grpSp>
      </p:grpSp>
      <p:grpSp>
        <p:nvGrpSpPr>
          <p:cNvPr id="361" name="Group 360"/>
          <p:cNvGrpSpPr/>
          <p:nvPr/>
        </p:nvGrpSpPr>
        <p:grpSpPr>
          <a:xfrm>
            <a:off x="875573" y="188241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a:t>Developer 1</a:t>
                </a:r>
                <a:endParaRPr lang="en-US" sz="800" dirty="0"/>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a:t>Developer 2</a:t>
                </a:r>
                <a:endParaRPr lang="en-US" sz="800" dirty="0"/>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a:t>Developer n</a:t>
                </a:r>
                <a:endParaRPr lang="en-US" sz="800" dirty="0"/>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endParaRPr lang="en-US" sz="900" dirty="0"/>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endParaRPr lang="en-US" sz="900" dirty="0"/>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endParaRPr lang="en-US" sz="900" dirty="0"/>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endParaRPr lang="en-US" sz="900" dirty="0"/>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endParaRPr lang="en-US" sz="900" dirty="0"/>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512661"/>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377598"/>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377598"/>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377598"/>
            <a:ext cx="284813" cy="262470"/>
          </a:xfrm>
          <a:prstGeom prst="rect">
            <a:avLst/>
          </a:prstGeom>
        </p:spPr>
      </p:pic>
      <p:grpSp>
        <p:nvGrpSpPr>
          <p:cNvPr id="78" name="Group 77"/>
          <p:cNvGrpSpPr/>
          <p:nvPr/>
        </p:nvGrpSpPr>
        <p:grpSpPr>
          <a:xfrm>
            <a:off x="1308198" y="3833864"/>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35323" y="3887697"/>
                <a:ext cx="692818" cy="397032"/>
              </a:xfrm>
              <a:prstGeom prst="rect">
                <a:avLst/>
              </a:prstGeom>
            </p:spPr>
            <p:txBody>
              <a:bodyPr wrap="none" anchor="ctr">
                <a:spAutoFit/>
              </a:bodyPr>
              <a:lstStyle/>
              <a:p>
                <a:pPr algn="ctr" defTabSz="914400">
                  <a:lnSpc>
                    <a:spcPct val="90000"/>
                  </a:lnSpc>
                </a:pPr>
                <a:r>
                  <a:rPr lang="en-GB" sz="1100" dirty="0">
                    <a:solidFill>
                      <a:schemeClr val="accent5"/>
                    </a:solidFill>
                  </a:rPr>
                  <a:t>DATA</a:t>
                </a:r>
              </a:p>
              <a:p>
                <a:pPr algn="ctr" defTabSz="914400">
                  <a:lnSpc>
                    <a:spcPct val="90000"/>
                  </a:lnSpc>
                </a:pPr>
                <a:r>
                  <a:rPr lang="en-GB" sz="1100" dirty="0">
                    <a:solidFill>
                      <a:schemeClr val="accent5"/>
                    </a:solidFill>
                  </a:rPr>
                  <a:t>MINING</a:t>
                </a:r>
                <a:endParaRPr lang="en-GB" sz="1100" dirty="0">
                  <a:solidFill>
                    <a:schemeClr val="accent5"/>
                  </a:solidFill>
                </a:endParaRP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4803105"/>
            <a:ext cx="1263620" cy="1075254"/>
          </a:xfrm>
          <a:prstGeom prst="rect">
            <a:avLst/>
          </a:prstGeom>
        </p:spPr>
      </p:pic>
      <p:pic>
        <p:nvPicPr>
          <p:cNvPr id="4" name="Picture 3"/>
          <p:cNvPicPr>
            <a:picLocks noChangeAspect="1"/>
          </p:cNvPicPr>
          <p:nvPr/>
        </p:nvPicPr>
        <p:blipFill>
          <a:blip r:embed="rId11"/>
          <a:stretch>
            <a:fillRect/>
          </a:stretch>
        </p:blipFill>
        <p:spPr>
          <a:xfrm>
            <a:off x="7833317" y="1816744"/>
            <a:ext cx="1229301" cy="643395"/>
          </a:xfrm>
          <a:prstGeom prst="rect">
            <a:avLst/>
          </a:prstGeom>
        </p:spPr>
      </p:pic>
    </p:spTree>
    <p:extLst>
      <p:ext uri="{BB962C8B-B14F-4D97-AF65-F5344CB8AC3E}">
        <p14:creationId xmlns:p14="http://schemas.microsoft.com/office/powerpoint/2010/main" val="340594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76" y="1832026"/>
            <a:ext cx="5503986" cy="33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77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  What is DevOps ?</a:t>
            </a:r>
            <a:endParaRPr lang="en-US" dirty="0"/>
          </a:p>
        </p:txBody>
      </p:sp>
    </p:spTree>
    <p:extLst>
      <p:ext uri="{BB962C8B-B14F-4D97-AF65-F5344CB8AC3E}">
        <p14:creationId xmlns:p14="http://schemas.microsoft.com/office/powerpoint/2010/main" val="1894917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110743" y="152374"/>
            <a:ext cx="8229600" cy="666899"/>
          </a:xfrm>
          <a:prstGeom prst="rect">
            <a:avLst/>
          </a:prstGeom>
        </p:spPr>
        <p:txBody>
          <a:bodyPr vert="horz" lIns="0" tIns="0" rIns="0" bIns="0" rtlCol="0" anchor="b" anchorCtr="0">
            <a:normAutofit/>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pPr algn="ctr"/>
            <a:r>
              <a:rPr lang="en-US" dirty="0" smtClean="0"/>
              <a:t>Culture</a:t>
            </a:r>
            <a:endParaRPr lang="en-US" dirty="0"/>
          </a:p>
        </p:txBody>
      </p:sp>
      <p:pic>
        <p:nvPicPr>
          <p:cNvPr id="7"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52" y="1981176"/>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207" y="273254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9580" y="3687855"/>
            <a:ext cx="1256509" cy="1121331"/>
          </a:xfrm>
          <a:prstGeom prst="rect">
            <a:avLst/>
          </a:prstGeom>
          <a:solidFill>
            <a:schemeClr val="bg2">
              <a:lumMod val="75000"/>
            </a:schemeClr>
          </a:solidFill>
        </p:spPr>
        <p:txBody>
          <a:bodyPr wrap="none" tIns="91440" bIns="91440" rtlCol="0" anchor="ctr" anchorCtr="0">
            <a:noAutofit/>
          </a:bodyPr>
          <a:lstStyle/>
          <a:p>
            <a:pPr algn="ctr"/>
            <a:r>
              <a:rPr lang="en-US" sz="1200" dirty="0"/>
              <a:t>Communicate</a:t>
            </a:r>
          </a:p>
          <a:p>
            <a:pPr algn="ctr"/>
            <a:r>
              <a:rPr lang="en-US" sz="1200" dirty="0"/>
              <a:t>Collaborate</a:t>
            </a:r>
          </a:p>
          <a:p>
            <a:pPr algn="ctr"/>
            <a:r>
              <a:rPr lang="en-US" sz="1200" dirty="0"/>
              <a:t>Integrate</a:t>
            </a:r>
          </a:p>
          <a:p>
            <a:pPr algn="ctr"/>
            <a:r>
              <a:rPr lang="en-US" sz="1200" dirty="0"/>
              <a:t>Understand</a:t>
            </a:r>
          </a:p>
        </p:txBody>
      </p:sp>
      <p:sp>
        <p:nvSpPr>
          <p:cNvPr id="10" name="TextBox 9"/>
          <p:cNvSpPr txBox="1"/>
          <p:nvPr/>
        </p:nvSpPr>
        <p:spPr>
          <a:xfrm>
            <a:off x="2651924" y="838176"/>
            <a:ext cx="1573619" cy="914400"/>
          </a:xfrm>
          <a:prstGeom prst="rect">
            <a:avLst/>
          </a:prstGeom>
          <a:solidFill>
            <a:schemeClr val="bg2">
              <a:lumMod val="75000"/>
            </a:schemeClr>
          </a:solidFill>
        </p:spPr>
        <p:txBody>
          <a:bodyPr wrap="none" tIns="91440" bIns="91440" rtlCol="0" anchor="ctr" anchorCtr="0">
            <a:noAutofit/>
          </a:bodyPr>
          <a:lstStyle/>
          <a:p>
            <a:pPr algn="ctr"/>
            <a:r>
              <a:rPr lang="en-US" sz="1200" dirty="0"/>
              <a:t>Development Team</a:t>
            </a:r>
          </a:p>
        </p:txBody>
      </p:sp>
      <p:sp>
        <p:nvSpPr>
          <p:cNvPr id="11" name="TextBox 10"/>
          <p:cNvSpPr txBox="1"/>
          <p:nvPr/>
        </p:nvSpPr>
        <p:spPr>
          <a:xfrm>
            <a:off x="4192196" y="833692"/>
            <a:ext cx="1573619" cy="914400"/>
          </a:xfrm>
          <a:prstGeom prst="rect">
            <a:avLst/>
          </a:prstGeom>
          <a:solidFill>
            <a:schemeClr val="bg2">
              <a:lumMod val="75000"/>
            </a:schemeClr>
          </a:solidFill>
          <a:ln>
            <a:solidFill>
              <a:schemeClr val="bg2">
                <a:lumMod val="90000"/>
              </a:schemeClr>
            </a:solidFill>
          </a:ln>
        </p:spPr>
        <p:txBody>
          <a:bodyPr wrap="none" tIns="91440" bIns="91440" rtlCol="0" anchor="ctr" anchorCtr="0">
            <a:noAutofit/>
          </a:bodyPr>
          <a:lstStyle/>
          <a:p>
            <a:pPr algn="ctr"/>
            <a:r>
              <a:rPr lang="en-US" sz="1200" dirty="0"/>
              <a:t>Operations Team</a:t>
            </a:r>
          </a:p>
        </p:txBody>
      </p:sp>
      <p:pic>
        <p:nvPicPr>
          <p:cNvPr id="12" name="Picture 4" descr="Image result for b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557" y="4581723"/>
            <a:ext cx="3480182" cy="17400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pizz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803" y="890227"/>
            <a:ext cx="3973889" cy="20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159295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SDLC</a:t>
              </a:r>
              <a:endParaRPr lang="en-US" sz="1400" dirty="0">
                <a:solidFill>
                  <a:schemeClr val="bg1"/>
                </a:solidFill>
                <a:latin typeface="Calibri"/>
                <a:cs typeface="Calibri"/>
              </a:endParaRP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rgbClr val="22343A"/>
                  </a:solidFill>
                  <a:latin typeface="Calibri" pitchFamily="34" charset="0"/>
                  <a:cs typeface="Calibri" pitchFamily="34" charset="0"/>
                </a:rPr>
                <a:t>ENVIRONMENTS DATA</a:t>
              </a:r>
              <a:endParaRPr lang="en-US" sz="1100" spc="-20" dirty="0">
                <a:solidFill>
                  <a:srgbClr val="22343A"/>
                </a:solidFill>
                <a:latin typeface="Calibri" pitchFamily="34" charset="0"/>
                <a:cs typeface="Calibri" pitchFamily="34" charset="0"/>
              </a:endParaRP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a:solidFill>
                    <a:srgbClr val="22343A"/>
                  </a:solidFill>
                  <a:latin typeface="Calibri" pitchFamily="34" charset="0"/>
                  <a:cs typeface="Calibri" pitchFamily="34" charset="0"/>
                </a:rPr>
                <a:t>APPLICATION MODEL</a:t>
              </a:r>
              <a:endParaRPr lang="en-US" sz="1100" spc="-20" dirty="0">
                <a:solidFill>
                  <a:srgbClr val="22343A"/>
                </a:solidFill>
                <a:latin typeface="Calibri" pitchFamily="34" charset="0"/>
                <a:cs typeface="Calibri" pitchFamily="34" charset="0"/>
              </a:endParaRP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chemeClr val="bg2"/>
                  </a:solidFill>
                  <a:latin typeface="Calibri" pitchFamily="34" charset="0"/>
                  <a:cs typeface="Calibri" pitchFamily="34" charset="0"/>
                </a:rPr>
                <a:t>RELEASE DATA</a:t>
              </a:r>
              <a:endParaRPr lang="en-US" sz="1100" spc="-20" dirty="0">
                <a:solidFill>
                  <a:schemeClr val="bg2"/>
                </a:solidFill>
                <a:latin typeface="Calibri" pitchFamily="34" charset="0"/>
                <a:cs typeface="Calibri" pitchFamily="34" charset="0"/>
              </a:endParaRPr>
            </a:p>
          </p:txBody>
        </p:sp>
      </p:grpSp>
      <p:grpSp>
        <p:nvGrpSpPr>
          <p:cNvPr id="81" name="Group 80"/>
          <p:cNvGrpSpPr/>
          <p:nvPr/>
        </p:nvGrpSpPr>
        <p:grpSpPr>
          <a:xfrm>
            <a:off x="657225" y="4200987"/>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94" name="Group 93"/>
          <p:cNvGrpSpPr/>
          <p:nvPr/>
        </p:nvGrpSpPr>
        <p:grpSpPr>
          <a:xfrm>
            <a:off x="6027713" y="5234560"/>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95" name="Group 94"/>
          <p:cNvGrpSpPr/>
          <p:nvPr/>
        </p:nvGrpSpPr>
        <p:grpSpPr>
          <a:xfrm>
            <a:off x="3750411" y="5234561"/>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116" name="Group 115"/>
          <p:cNvGrpSpPr/>
          <p:nvPr/>
        </p:nvGrpSpPr>
        <p:grpSpPr>
          <a:xfrm>
            <a:off x="1681966" y="5234558"/>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sp>
        <p:nvSpPr>
          <p:cNvPr id="84" name="Rectangle 83"/>
          <p:cNvSpPr/>
          <p:nvPr/>
        </p:nvSpPr>
        <p:spPr>
          <a:xfrm>
            <a:off x="491522" y="3814813"/>
            <a:ext cx="923852" cy="28982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endParaRPr lang="en-US" sz="1400" dirty="0">
              <a:solidFill>
                <a:srgbClr val="FFFFFF"/>
              </a:solidFill>
              <a:latin typeface="Calibri"/>
              <a:cs typeface="Calibri"/>
            </a:endParaRPr>
          </a:p>
        </p:txBody>
      </p:sp>
      <p:grpSp>
        <p:nvGrpSpPr>
          <p:cNvPr id="6" name="Group 5"/>
          <p:cNvGrpSpPr/>
          <p:nvPr/>
        </p:nvGrpSpPr>
        <p:grpSpPr>
          <a:xfrm>
            <a:off x="4149913" y="238127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7" y="428279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a:solidFill>
                    <a:srgbClr val="FFC91C"/>
                  </a:solidFill>
                  <a:latin typeface="Calibri"/>
                  <a:cs typeface="Calibri"/>
                </a:rPr>
                <a:t>QA</a:t>
              </a:r>
              <a:endParaRPr lang="en-US" dirty="0">
                <a:solidFill>
                  <a:srgbClr val="FFC91C"/>
                </a:solidFill>
                <a:latin typeface="Calibri"/>
                <a:cs typeface="Calibri"/>
              </a:endParaRP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5" y="3814814"/>
            <a:ext cx="1658981" cy="1216013"/>
            <a:chOff x="2068610" y="3784433"/>
            <a:chExt cx="2440040" cy="1619851"/>
          </a:xfrm>
        </p:grpSpPr>
        <p:sp>
          <p:nvSpPr>
            <p:cNvPr id="82" name="Rectangle 81"/>
            <p:cNvSpPr/>
            <p:nvPr/>
          </p:nvSpPr>
          <p:spPr>
            <a:xfrm>
              <a:off x="2963299" y="4395707"/>
              <a:ext cx="815295" cy="491987"/>
            </a:xfrm>
            <a:prstGeom prst="rect">
              <a:avLst/>
            </a:prstGeom>
          </p:spPr>
          <p:txBody>
            <a:bodyPr wrap="none">
              <a:spAutoFit/>
            </a:bodyPr>
            <a:lstStyle/>
            <a:p>
              <a:pPr algn="ctr"/>
              <a:r>
                <a:rPr lang="en-US" dirty="0">
                  <a:solidFill>
                    <a:srgbClr val="FFC91C"/>
                  </a:solidFill>
                  <a:latin typeface="Calibri"/>
                  <a:cs typeface="Calibri"/>
                </a:rPr>
                <a:t>UAT</a:t>
              </a:r>
              <a:endParaRPr lang="en-US" dirty="0">
                <a:solidFill>
                  <a:srgbClr val="FFC91C"/>
                </a:solidFill>
                <a:latin typeface="Calibri"/>
                <a:cs typeface="Calibri"/>
              </a:endParaRP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endParaRPr lang="en-US" sz="1400" dirty="0">
                    <a:solidFill>
                      <a:srgbClr val="FFFFFF"/>
                    </a:solidFill>
                    <a:latin typeface="Calibri"/>
                    <a:cs typeface="Calibri"/>
                  </a:endParaRP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1" y="3814812"/>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a:solidFill>
                    <a:srgbClr val="FFC91C"/>
                  </a:solidFill>
                  <a:latin typeface="Calibri"/>
                  <a:cs typeface="Calibri"/>
                </a:rPr>
                <a:t>PERF</a:t>
              </a:r>
              <a:endParaRPr lang="en-US" dirty="0">
                <a:solidFill>
                  <a:srgbClr val="FFC91C"/>
                </a:solidFill>
                <a:latin typeface="Calibri"/>
                <a:cs typeface="Calibri"/>
              </a:endParaRP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639582"/>
                </a:xfrm>
                <a:prstGeom prst="rect">
                  <a:avLst/>
                </a:prstGeom>
              </p:spPr>
              <p:txBody>
                <a:bodyPr wrap="square">
                  <a:spAutoFit/>
                </a:bodyPr>
                <a:lstStyle/>
                <a:p>
                  <a:pPr>
                    <a:lnSpc>
                      <a:spcPct val="90000"/>
                    </a:lnSpc>
                  </a:pPr>
                  <a:r>
                    <a:rPr lang="en-US" sz="1400" dirty="0">
                      <a:solidFill>
                        <a:srgbClr val="FFFFFF"/>
                      </a:solidFill>
                      <a:cs typeface="Calibri"/>
                    </a:rPr>
                    <a:t>Manifest </a:t>
                  </a:r>
                  <a:endParaRPr lang="en-US" sz="1400" dirty="0">
                    <a:solidFill>
                      <a:srgbClr val="FFFFFF"/>
                    </a:solidFill>
                    <a:cs typeface="Calibri"/>
                  </a:endParaRP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381481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a:solidFill>
                    <a:srgbClr val="FFC91C"/>
                  </a:solidFill>
                  <a:latin typeface="Calibri"/>
                  <a:cs typeface="Calibri"/>
                </a:rPr>
                <a:t>PROD</a:t>
              </a:r>
              <a:endParaRPr lang="en-US" dirty="0">
                <a:solidFill>
                  <a:srgbClr val="FFC91C"/>
                </a:solidFill>
                <a:latin typeface="Calibri"/>
                <a:cs typeface="Calibri"/>
              </a:endParaRP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a:solidFill>
                        <a:srgbClr val="FFFFFF"/>
                      </a:solidFill>
                      <a:cs typeface="Calibri"/>
                    </a:rPr>
                    <a:t>Manifest</a:t>
                  </a:r>
                  <a:endParaRPr lang="en-US" sz="1400" dirty="0">
                    <a:solidFill>
                      <a:srgbClr val="FFFFFF"/>
                    </a:solidFill>
                    <a:cs typeface="Calibri"/>
                  </a:endParaRP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85487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124" name="Rectangle 123"/>
          <p:cNvSpPr/>
          <p:nvPr/>
        </p:nvSpPr>
        <p:spPr>
          <a:xfrm>
            <a:off x="7655739" y="955256"/>
            <a:ext cx="1088080" cy="549381"/>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1173846"/>
            <a:ext cx="2651052" cy="2218132"/>
          </a:xfrm>
          <a:prstGeom prst="rect">
            <a:avLst/>
          </a:prstGeom>
          <a:solidFill>
            <a:schemeClr val="tx2"/>
          </a:solidFill>
        </p:spPr>
        <p:txBody>
          <a:bodyPr wrap="square" tIns="91440" bIns="91440" rtlCol="0" anchor="ctr" anchorCtr="0">
            <a:noAutofit/>
          </a:bodyPr>
          <a:lstStyle/>
          <a:p>
            <a:pPr algn="ctr"/>
            <a:r>
              <a:rPr lang="en-US" sz="1200" dirty="0"/>
              <a:t>Bring Software to market continuously..</a:t>
            </a:r>
          </a:p>
          <a:p>
            <a:pPr algn="ctr"/>
            <a:r>
              <a:rPr lang="en-US" sz="1200" dirty="0"/>
              <a:t>Eliminate friction points </a:t>
            </a:r>
          </a:p>
          <a:p>
            <a:pPr algn="ctr"/>
            <a:r>
              <a:rPr lang="en-US" sz="1200" dirty="0"/>
              <a:t>Align to business Objectives</a:t>
            </a:r>
          </a:p>
          <a:p>
            <a:pPr algn="ctr"/>
            <a:endParaRPr lang="en-US" sz="1200" dirty="0" err="1"/>
          </a:p>
        </p:txBody>
      </p:sp>
    </p:spTree>
    <p:extLst>
      <p:ext uri="{BB962C8B-B14F-4D97-AF65-F5344CB8AC3E}">
        <p14:creationId xmlns:p14="http://schemas.microsoft.com/office/powerpoint/2010/main" val="72649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digitalcto.com/wp-content/uploads/2016/01/DevOps-Cycle-1024x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2" y="906842"/>
            <a:ext cx="9061041" cy="490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5413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313009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53181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sp>
        <p:nvSpPr>
          <p:cNvPr id="5" name="TextBox 4"/>
          <p:cNvSpPr txBox="1"/>
          <p:nvPr/>
        </p:nvSpPr>
        <p:spPr>
          <a:xfrm>
            <a:off x="1784686" y="4522186"/>
            <a:ext cx="659155" cy="369332"/>
          </a:xfrm>
          <a:prstGeom prst="rect">
            <a:avLst/>
          </a:prstGeom>
          <a:noFill/>
        </p:spPr>
        <p:txBody>
          <a:bodyPr wrap="none" rtlCol="0">
            <a:spAutoFit/>
          </a:bodyPr>
          <a:lstStyle/>
          <a:p>
            <a:r>
              <a:rPr lang="en-US" dirty="0"/>
              <a:t>DEV</a:t>
            </a:r>
            <a:endParaRPr lang="en-US" dirty="0"/>
          </a:p>
        </p:txBody>
      </p:sp>
      <p:sp>
        <p:nvSpPr>
          <p:cNvPr id="6" name="TextBox 5"/>
          <p:cNvSpPr txBox="1"/>
          <p:nvPr/>
        </p:nvSpPr>
        <p:spPr>
          <a:xfrm>
            <a:off x="6698189" y="4522186"/>
            <a:ext cx="851515" cy="369332"/>
          </a:xfrm>
          <a:prstGeom prst="rect">
            <a:avLst/>
          </a:prstGeom>
          <a:noFill/>
        </p:spPr>
        <p:txBody>
          <a:bodyPr wrap="none" rtlCol="0">
            <a:spAutoFit/>
          </a:bodyPr>
          <a:lstStyle/>
          <a:p>
            <a:r>
              <a:rPr lang="en-US" dirty="0"/>
              <a:t>PROD</a:t>
            </a:r>
            <a:endParaRPr lang="en-US" dirty="0"/>
          </a:p>
        </p:txBody>
      </p:sp>
      <p:grpSp>
        <p:nvGrpSpPr>
          <p:cNvPr id="7" name="Group 6"/>
          <p:cNvGrpSpPr/>
          <p:nvPr/>
        </p:nvGrpSpPr>
        <p:grpSpPr>
          <a:xfrm>
            <a:off x="945331" y="131044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MONTHS</a:t>
              </a:r>
              <a:endParaRPr lang="en-US" sz="1200" dirty="0">
                <a:solidFill>
                  <a:srgbClr val="22343A"/>
                </a:solidFill>
              </a:endParaRP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9" y="4522186"/>
            <a:ext cx="851515" cy="369332"/>
          </a:xfrm>
          <a:prstGeom prst="rect">
            <a:avLst/>
          </a:prstGeom>
          <a:noFill/>
        </p:spPr>
        <p:txBody>
          <a:bodyPr wrap="none" rtlCol="0">
            <a:spAutoFit/>
          </a:bodyPr>
          <a:lstStyle/>
          <a:p>
            <a:r>
              <a:rPr lang="en-US" dirty="0"/>
              <a:t>PROD</a:t>
            </a:r>
            <a:endParaRPr lang="en-US" dirty="0"/>
          </a:p>
        </p:txBody>
      </p:sp>
      <p:sp>
        <p:nvSpPr>
          <p:cNvPr id="31" name="TextBox 30"/>
          <p:cNvSpPr txBox="1"/>
          <p:nvPr/>
        </p:nvSpPr>
        <p:spPr>
          <a:xfrm>
            <a:off x="3166653" y="4522186"/>
            <a:ext cx="518091" cy="369332"/>
          </a:xfrm>
          <a:prstGeom prst="rect">
            <a:avLst/>
          </a:prstGeom>
          <a:noFill/>
        </p:spPr>
        <p:txBody>
          <a:bodyPr wrap="none" rtlCol="0">
            <a:spAutoFit/>
          </a:bodyPr>
          <a:lstStyle/>
          <a:p>
            <a:r>
              <a:rPr lang="en-US" dirty="0"/>
              <a:t>QA</a:t>
            </a:r>
            <a:endParaRPr lang="en-US" dirty="0"/>
          </a:p>
        </p:txBody>
      </p:sp>
      <p:sp>
        <p:nvSpPr>
          <p:cNvPr id="32" name="TextBox 31"/>
          <p:cNvSpPr txBox="1"/>
          <p:nvPr/>
        </p:nvSpPr>
        <p:spPr>
          <a:xfrm>
            <a:off x="4382590" y="4522186"/>
            <a:ext cx="629211" cy="369332"/>
          </a:xfrm>
          <a:prstGeom prst="rect">
            <a:avLst/>
          </a:prstGeom>
          <a:noFill/>
        </p:spPr>
        <p:txBody>
          <a:bodyPr wrap="none" rtlCol="0">
            <a:spAutoFit/>
          </a:bodyPr>
          <a:lstStyle/>
          <a:p>
            <a:r>
              <a:rPr lang="en-US" dirty="0"/>
              <a:t>UAT</a:t>
            </a:r>
            <a:endParaRPr lang="en-US" dirty="0"/>
          </a:p>
        </p:txBody>
      </p:sp>
      <p:sp>
        <p:nvSpPr>
          <p:cNvPr id="33" name="TextBox 32"/>
          <p:cNvSpPr txBox="1"/>
          <p:nvPr/>
        </p:nvSpPr>
        <p:spPr>
          <a:xfrm>
            <a:off x="5510970" y="4522186"/>
            <a:ext cx="800219" cy="369332"/>
          </a:xfrm>
          <a:prstGeom prst="rect">
            <a:avLst/>
          </a:prstGeom>
          <a:noFill/>
        </p:spPr>
        <p:txBody>
          <a:bodyPr wrap="none" rtlCol="0">
            <a:spAutoFit/>
          </a:bodyPr>
          <a:lstStyle/>
          <a:p>
            <a:r>
              <a:rPr lang="en-US" dirty="0"/>
              <a:t>PERF</a:t>
            </a:r>
            <a:endParaRPr lang="en-US" dirty="0"/>
          </a:p>
        </p:txBody>
      </p:sp>
      <p:grpSp>
        <p:nvGrpSpPr>
          <p:cNvPr id="73" name="Group 72"/>
          <p:cNvGrpSpPr/>
          <p:nvPr/>
        </p:nvGrpSpPr>
        <p:grpSpPr>
          <a:xfrm>
            <a:off x="149078" y="3838501"/>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a:solidFill>
                    <a:srgbClr val="FFFFFF"/>
                  </a:solidFill>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3853877"/>
            <a:ext cx="5765018" cy="1036320"/>
            <a:chOff x="1784685" y="2968611"/>
            <a:chExt cx="5765018"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659155" cy="369332"/>
            </a:xfrm>
            <a:prstGeom prst="rect">
              <a:avLst/>
            </a:prstGeom>
            <a:noFill/>
          </p:spPr>
          <p:txBody>
            <a:bodyPr wrap="none" rtlCol="0">
              <a:spAutoFit/>
            </a:bodyPr>
            <a:lstStyle/>
            <a:p>
              <a:r>
                <a:rPr lang="en-US" dirty="0"/>
                <a:t>DEV</a:t>
              </a:r>
              <a:endParaRPr lang="en-US" dirty="0"/>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851515" cy="369332"/>
            </a:xfrm>
            <a:prstGeom prst="rect">
              <a:avLst/>
            </a:prstGeom>
            <a:noFill/>
          </p:spPr>
          <p:txBody>
            <a:bodyPr wrap="none" rtlCol="0">
              <a:spAutoFit/>
            </a:bodyPr>
            <a:lstStyle/>
            <a:p>
              <a:r>
                <a:rPr lang="en-US" dirty="0"/>
                <a:t>PROD</a:t>
              </a:r>
              <a:endParaRPr lang="en-US" dirty="0"/>
            </a:p>
          </p:txBody>
        </p:sp>
      </p:grpSp>
    </p:spTree>
    <p:extLst>
      <p:ext uri="{BB962C8B-B14F-4D97-AF65-F5344CB8AC3E}">
        <p14:creationId xmlns:p14="http://schemas.microsoft.com/office/powerpoint/2010/main" val="156626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888537"/>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a:solidFill>
                  <a:schemeClr val="bg2"/>
                </a:solidFill>
              </a:rPr>
              <a:t>MONTHS</a:t>
            </a:r>
            <a:endParaRPr lang="en-US" sz="1200" dirty="0">
              <a:solidFill>
                <a:schemeClr val="bg2"/>
              </a:solidFill>
            </a:endParaRPr>
          </a:p>
        </p:txBody>
      </p:sp>
      <p:sp>
        <p:nvSpPr>
          <p:cNvPr id="7" name="TextBox 6"/>
          <p:cNvSpPr txBox="1"/>
          <p:nvPr/>
        </p:nvSpPr>
        <p:spPr>
          <a:xfrm>
            <a:off x="163945" y="2912714"/>
            <a:ext cx="2133600" cy="1077218"/>
          </a:xfrm>
          <a:prstGeom prst="rect">
            <a:avLst/>
          </a:prstGeom>
          <a:noFill/>
        </p:spPr>
        <p:txBody>
          <a:bodyPr wrap="square" rtlCol="0">
            <a:spAutoFit/>
          </a:bodyPr>
          <a:lstStyle/>
          <a:p>
            <a:pPr algn="r"/>
            <a:r>
              <a:rPr lang="en-US" sz="1600" dirty="0">
                <a:solidFill>
                  <a:schemeClr val="bg1"/>
                </a:solidFill>
              </a:rPr>
              <a:t>Agile Development</a:t>
            </a:r>
          </a:p>
          <a:p>
            <a:pPr algn="r"/>
            <a:r>
              <a:rPr lang="en-US" sz="1600" dirty="0">
                <a:solidFill>
                  <a:schemeClr val="bg1"/>
                </a:solidFill>
              </a:rPr>
              <a:t>Test Automation</a:t>
            </a:r>
          </a:p>
          <a:p>
            <a:pPr algn="r"/>
            <a:r>
              <a:rPr lang="en-US" sz="1600" dirty="0">
                <a:solidFill>
                  <a:schemeClr val="bg1"/>
                </a:solidFill>
              </a:rPr>
              <a:t>Continuous Integration</a:t>
            </a:r>
          </a:p>
        </p:txBody>
      </p:sp>
      <p:sp>
        <p:nvSpPr>
          <p:cNvPr id="76" name="TextBox 75"/>
          <p:cNvSpPr txBox="1"/>
          <p:nvPr/>
        </p:nvSpPr>
        <p:spPr>
          <a:xfrm>
            <a:off x="6726382" y="2922839"/>
            <a:ext cx="2286000" cy="1077218"/>
          </a:xfrm>
          <a:prstGeom prst="rect">
            <a:avLst/>
          </a:prstGeom>
          <a:noFill/>
        </p:spPr>
        <p:txBody>
          <a:bodyPr wrap="square" rtlCol="0">
            <a:spAutoFit/>
          </a:bodyPr>
          <a:lstStyle/>
          <a:p>
            <a:r>
              <a:rPr lang="en-US" sz="1600" dirty="0">
                <a:solidFill>
                  <a:schemeClr val="bg1"/>
                </a:solidFill>
              </a:rPr>
              <a:t>Virtualization/Cloud</a:t>
            </a:r>
          </a:p>
          <a:p>
            <a:r>
              <a:rPr lang="en-US" sz="1600" dirty="0">
                <a:solidFill>
                  <a:schemeClr val="bg1"/>
                </a:solidFill>
              </a:rPr>
              <a:t>Provisioning Automation</a:t>
            </a:r>
          </a:p>
          <a:p>
            <a:r>
              <a:rPr lang="en-US" sz="1600" dirty="0">
                <a:solidFill>
                  <a:schemeClr val="bg1"/>
                </a:solidFill>
              </a:rPr>
              <a:t>Configuration </a:t>
            </a:r>
            <a:r>
              <a:rPr lang="en-US" sz="1600" dirty="0" err="1">
                <a:solidFill>
                  <a:schemeClr val="bg1"/>
                </a:solidFill>
              </a:rPr>
              <a:t>Mgmt</a:t>
            </a:r>
            <a:endParaRPr lang="en-US" sz="1600" dirty="0">
              <a:solidFill>
                <a:schemeClr val="bg1"/>
              </a:solidFill>
            </a:endParaRPr>
          </a:p>
        </p:txBody>
      </p:sp>
      <p:sp>
        <p:nvSpPr>
          <p:cNvPr id="8" name="TextBox 7"/>
          <p:cNvSpPr txBox="1"/>
          <p:nvPr/>
        </p:nvSpPr>
        <p:spPr>
          <a:xfrm>
            <a:off x="2893585" y="2320272"/>
            <a:ext cx="3329417" cy="707886"/>
          </a:xfrm>
          <a:prstGeom prst="rect">
            <a:avLst/>
          </a:prstGeom>
          <a:noFill/>
        </p:spPr>
        <p:txBody>
          <a:bodyPr wrap="square" rtlCol="0">
            <a:spAutoFit/>
          </a:bodyPr>
          <a:lstStyle/>
          <a:p>
            <a:pPr algn="ctr"/>
            <a:r>
              <a:rPr lang="en-US" sz="2000" dirty="0">
                <a:solidFill>
                  <a:schemeClr val="accent1"/>
                </a:solidFill>
              </a:rPr>
              <a:t>MORE INNOVATION, QUICKER, LESS COST</a:t>
            </a:r>
          </a:p>
        </p:txBody>
      </p:sp>
      <p:grpSp>
        <p:nvGrpSpPr>
          <p:cNvPr id="77" name="Group 76"/>
          <p:cNvGrpSpPr/>
          <p:nvPr/>
        </p:nvGrpSpPr>
        <p:grpSpPr>
          <a:xfrm>
            <a:off x="2420831" y="3140729"/>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a:solidFill>
                    <a:srgbClr val="FFFFFF"/>
                  </a:solidFill>
                </a:rPr>
                <a:t>Release Errors</a:t>
              </a:r>
              <a:endParaRPr lang="en-US" sz="1400" dirty="0">
                <a:solidFill>
                  <a:srgbClr val="FFFFFF"/>
                </a:solidFill>
              </a:endParaRPr>
            </a:p>
          </p:txBody>
        </p:sp>
      </p:grpSp>
      <p:grpSp>
        <p:nvGrpSpPr>
          <p:cNvPr id="87" name="Group 86"/>
          <p:cNvGrpSpPr/>
          <p:nvPr/>
        </p:nvGrpSpPr>
        <p:grpSpPr>
          <a:xfrm>
            <a:off x="5445367" y="2992084"/>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a:solidFill>
                    <a:srgbClr val="FFFFFF"/>
                  </a:solidFill>
                </a:rPr>
                <a:t>High </a:t>
              </a:r>
              <a:r>
                <a:rPr lang="en-US" sz="1400" dirty="0">
                  <a:solidFill>
                    <a:srgbClr val="FFFFFF"/>
                  </a:solidFill>
                </a:rPr>
                <a:t>Costs </a:t>
              </a:r>
            </a:p>
          </p:txBody>
        </p:sp>
      </p:grpSp>
      <p:grpSp>
        <p:nvGrpSpPr>
          <p:cNvPr id="90" name="Group 89"/>
          <p:cNvGrpSpPr/>
          <p:nvPr/>
        </p:nvGrpSpPr>
        <p:grpSpPr>
          <a:xfrm>
            <a:off x="3838612" y="3027576"/>
            <a:ext cx="1832659" cy="1553074"/>
            <a:chOff x="3832797" y="2950189"/>
            <a:chExt cx="1832659" cy="1551635"/>
          </a:xfrm>
        </p:grpSpPr>
        <p:sp>
          <p:nvSpPr>
            <p:cNvPr id="91" name="TextBox 11"/>
            <p:cNvSpPr txBox="1">
              <a:spLocks noChangeArrowheads="1"/>
            </p:cNvSpPr>
            <p:nvPr/>
          </p:nvSpPr>
          <p:spPr bwMode="auto">
            <a:xfrm>
              <a:off x="3832797" y="3979089"/>
              <a:ext cx="1832659" cy="522735"/>
            </a:xfrm>
            <a:prstGeom prst="rect">
              <a:avLst/>
            </a:prstGeom>
            <a:noFill/>
            <a:ln w="9525">
              <a:noFill/>
              <a:miter lim="800000"/>
              <a:headEnd/>
              <a:tailEnd/>
            </a:ln>
          </p:spPr>
          <p:txBody>
            <a:bodyPr wrap="square">
              <a:spAutoFit/>
            </a:bodyPr>
            <a:lstStyle/>
            <a:p>
              <a:pPr algn="ctr"/>
              <a:r>
                <a:rPr lang="en-US" sz="1400" dirty="0">
                  <a:solidFill>
                    <a:srgbClr val="FFFFFF"/>
                  </a:solidFill>
                </a:rPr>
                <a:t>Long Time To Market</a:t>
              </a:r>
              <a:endParaRPr lang="en-US" sz="1400" dirty="0">
                <a:solidFill>
                  <a:srgbClr val="FFFFFF"/>
                </a:solidFill>
              </a:endParaRP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379827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5" y="375813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385399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4572311"/>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142" name="Freeform 141"/>
          <p:cNvSpPr/>
          <p:nvPr/>
        </p:nvSpPr>
        <p:spPr>
          <a:xfrm flipH="1" flipV="1">
            <a:off x="876745" y="380680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92612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4615645"/>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3823480"/>
            <a:ext cx="453362" cy="504326"/>
          </a:xfrm>
          <a:prstGeom prst="rect">
            <a:avLst/>
          </a:prstGeom>
        </p:spPr>
      </p:pic>
      <p:sp>
        <p:nvSpPr>
          <p:cNvPr id="14" name="TextBox 13"/>
          <p:cNvSpPr txBox="1"/>
          <p:nvPr/>
        </p:nvSpPr>
        <p:spPr>
          <a:xfrm>
            <a:off x="1784686" y="4490468"/>
            <a:ext cx="659155" cy="369332"/>
          </a:xfrm>
          <a:prstGeom prst="rect">
            <a:avLst/>
          </a:prstGeom>
          <a:noFill/>
        </p:spPr>
        <p:txBody>
          <a:bodyPr wrap="none" rtlCol="0">
            <a:spAutoFit/>
          </a:bodyPr>
          <a:lstStyle/>
          <a:p>
            <a:r>
              <a:rPr lang="en-US" dirty="0"/>
              <a:t>DEV</a:t>
            </a:r>
            <a:endParaRPr lang="en-US" dirty="0"/>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411194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414244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87889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878892"/>
            <a:ext cx="296740" cy="330097"/>
          </a:xfrm>
          <a:prstGeom prst="rect">
            <a:avLst/>
          </a:prstGeom>
        </p:spPr>
      </p:pic>
      <p:sp>
        <p:nvSpPr>
          <p:cNvPr id="165" name="TextBox 164"/>
          <p:cNvSpPr txBox="1"/>
          <p:nvPr/>
        </p:nvSpPr>
        <p:spPr>
          <a:xfrm>
            <a:off x="6698189" y="4490468"/>
            <a:ext cx="851515" cy="369332"/>
          </a:xfrm>
          <a:prstGeom prst="rect">
            <a:avLst/>
          </a:prstGeom>
          <a:noFill/>
        </p:spPr>
        <p:txBody>
          <a:bodyPr wrap="none" rtlCol="0">
            <a:spAutoFit/>
          </a:bodyPr>
          <a:lstStyle/>
          <a:p>
            <a:r>
              <a:rPr lang="en-US" dirty="0"/>
              <a:t>PROD</a:t>
            </a:r>
            <a:endParaRPr lang="en-US" dirty="0"/>
          </a:p>
        </p:txBody>
      </p:sp>
      <p:sp>
        <p:nvSpPr>
          <p:cNvPr id="166" name="TextBox 165"/>
          <p:cNvSpPr txBox="1"/>
          <p:nvPr/>
        </p:nvSpPr>
        <p:spPr>
          <a:xfrm>
            <a:off x="3166653" y="4522186"/>
            <a:ext cx="556563" cy="369332"/>
          </a:xfrm>
          <a:prstGeom prst="rect">
            <a:avLst/>
          </a:prstGeom>
          <a:noFill/>
        </p:spPr>
        <p:txBody>
          <a:bodyPr wrap="none" rtlCol="0">
            <a:spAutoFit/>
          </a:bodyPr>
          <a:lstStyle/>
          <a:p>
            <a:r>
              <a:rPr lang="en-US" dirty="0"/>
              <a:t>INT</a:t>
            </a:r>
            <a:endParaRPr lang="en-US" dirty="0"/>
          </a:p>
        </p:txBody>
      </p:sp>
      <p:sp>
        <p:nvSpPr>
          <p:cNvPr id="167" name="TextBox 166"/>
          <p:cNvSpPr txBox="1"/>
          <p:nvPr/>
        </p:nvSpPr>
        <p:spPr>
          <a:xfrm>
            <a:off x="4382590" y="4522186"/>
            <a:ext cx="629211" cy="369332"/>
          </a:xfrm>
          <a:prstGeom prst="rect">
            <a:avLst/>
          </a:prstGeom>
          <a:noFill/>
        </p:spPr>
        <p:txBody>
          <a:bodyPr wrap="none" rtlCol="0">
            <a:spAutoFit/>
          </a:bodyPr>
          <a:lstStyle/>
          <a:p>
            <a:r>
              <a:rPr lang="en-US" dirty="0"/>
              <a:t>UAT</a:t>
            </a:r>
            <a:endParaRPr lang="en-US" dirty="0"/>
          </a:p>
        </p:txBody>
      </p:sp>
      <p:sp>
        <p:nvSpPr>
          <p:cNvPr id="168" name="TextBox 167"/>
          <p:cNvSpPr txBox="1"/>
          <p:nvPr/>
        </p:nvSpPr>
        <p:spPr>
          <a:xfrm>
            <a:off x="5576025" y="4522186"/>
            <a:ext cx="800219" cy="369332"/>
          </a:xfrm>
          <a:prstGeom prst="rect">
            <a:avLst/>
          </a:prstGeom>
          <a:noFill/>
        </p:spPr>
        <p:txBody>
          <a:bodyPr wrap="none" rtlCol="0">
            <a:spAutoFit/>
          </a:bodyPr>
          <a:lstStyle/>
          <a:p>
            <a:r>
              <a:rPr lang="en-US" dirty="0"/>
              <a:t>PERF</a:t>
            </a:r>
            <a:endParaRPr lang="en-US" dirty="0"/>
          </a:p>
        </p:txBody>
      </p:sp>
      <p:grpSp>
        <p:nvGrpSpPr>
          <p:cNvPr id="20" name="Group 19"/>
          <p:cNvGrpSpPr/>
          <p:nvPr/>
        </p:nvGrpSpPr>
        <p:grpSpPr>
          <a:xfrm>
            <a:off x="1866128" y="5165568"/>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426494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2092231"/>
            <a:ext cx="2747852" cy="1655838"/>
          </a:xfrm>
          <a:prstGeom prst="rect">
            <a:avLst/>
          </a:prstGeom>
          <a:noFill/>
        </p:spPr>
        <p:txBody>
          <a:bodyPr wrap="square" rtlCol="0" anchor="t">
            <a:spAutoFit/>
          </a:bodyPr>
          <a:lstStyle/>
          <a:p>
            <a:pPr>
              <a:lnSpc>
                <a:spcPct val="85000"/>
              </a:lnSpc>
              <a:spcAft>
                <a:spcPts val="800"/>
              </a:spcAft>
            </a:pPr>
            <a:r>
              <a:rPr lang="en-US" sz="2000" dirty="0">
                <a:solidFill>
                  <a:schemeClr val="accent1"/>
                </a:solidFill>
                <a:cs typeface="CA Sans"/>
              </a:rPr>
              <a:t>ACCELERATE DELIVERY</a:t>
            </a:r>
          </a:p>
          <a:p>
            <a:pPr marL="228600" indent="-228600">
              <a:lnSpc>
                <a:spcPct val="85000"/>
              </a:lnSpc>
              <a:spcAft>
                <a:spcPts val="800"/>
              </a:spcAft>
              <a:buFont typeface="Wingdings" charset="2"/>
              <a:buChar char="§"/>
            </a:pPr>
            <a:r>
              <a:rPr lang="en-US" sz="1400" dirty="0">
                <a:solidFill>
                  <a:schemeClr val="bg1"/>
                </a:solidFill>
                <a:cs typeface="CA Sans"/>
              </a:rPr>
              <a:t>New applications</a:t>
            </a:r>
          </a:p>
          <a:p>
            <a:pPr marL="228600" indent="-228600">
              <a:lnSpc>
                <a:spcPct val="85000"/>
              </a:lnSpc>
              <a:spcAft>
                <a:spcPts val="800"/>
              </a:spcAft>
              <a:buFont typeface="Wingdings" charset="2"/>
              <a:buChar char="§"/>
            </a:pPr>
            <a:r>
              <a:rPr lang="en-US" sz="1400" dirty="0">
                <a:solidFill>
                  <a:schemeClr val="bg1"/>
                </a:solidFill>
                <a:cs typeface="CA Sans"/>
              </a:rPr>
              <a:t>Changes to </a:t>
            </a:r>
            <a:br>
              <a:rPr lang="en-US" sz="1400" dirty="0">
                <a:solidFill>
                  <a:schemeClr val="bg1"/>
                </a:solidFill>
                <a:cs typeface="CA Sans"/>
              </a:rPr>
            </a:br>
            <a:r>
              <a:rPr lang="en-US" sz="1400" dirty="0">
                <a:solidFill>
                  <a:schemeClr val="bg1"/>
                </a:solidFill>
                <a:cs typeface="CA Sans"/>
              </a:rPr>
              <a:t>existing apps</a:t>
            </a:r>
          </a:p>
          <a:p>
            <a:pPr marL="228600" indent="-228600">
              <a:lnSpc>
                <a:spcPct val="85000"/>
              </a:lnSpc>
              <a:spcAft>
                <a:spcPts val="800"/>
              </a:spcAft>
              <a:buFont typeface="Wingdings" charset="2"/>
              <a:buChar char="§"/>
            </a:pPr>
            <a:r>
              <a:rPr lang="en-US" sz="1400" dirty="0">
                <a:solidFill>
                  <a:schemeClr val="bg1"/>
                </a:solidFill>
                <a:cs typeface="CA Sans"/>
              </a:rPr>
              <a:t>Bug fixes</a:t>
            </a:r>
          </a:p>
        </p:txBody>
      </p:sp>
      <p:sp>
        <p:nvSpPr>
          <p:cNvPr id="16" name="TextBox 15"/>
          <p:cNvSpPr txBox="1"/>
          <p:nvPr/>
        </p:nvSpPr>
        <p:spPr>
          <a:xfrm>
            <a:off x="3229295" y="2092233"/>
            <a:ext cx="2747852" cy="1605568"/>
          </a:xfrm>
          <a:prstGeom prst="rect">
            <a:avLst/>
          </a:prstGeom>
          <a:noFill/>
        </p:spPr>
        <p:txBody>
          <a:bodyPr wrap="square" rtlCol="0" anchor="t">
            <a:spAutoFit/>
          </a:bodyPr>
          <a:lstStyle/>
          <a:p>
            <a:pPr>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2078863"/>
            <a:ext cx="2747852" cy="1708160"/>
          </a:xfrm>
          <a:prstGeom prst="rect">
            <a:avLst/>
          </a:prstGeom>
          <a:noFill/>
        </p:spPr>
        <p:txBody>
          <a:bodyPr wrap="square" rtlCol="0" anchor="t">
            <a:spAutoFit/>
          </a:bodyPr>
          <a:lstStyle/>
          <a:p>
            <a:pPr>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4" y="3788608"/>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5" y="3775242"/>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3788609"/>
            <a:ext cx="2384714"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 name="Straight Connector 22"/>
          <p:cNvCxnSpPr/>
          <p:nvPr/>
        </p:nvCxnSpPr>
        <p:spPr>
          <a:xfrm>
            <a:off x="427790" y="363550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7" y="199653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80"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7"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3"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10"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5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81343" cy="6858000"/>
          </a:xfrm>
          <a:prstGeom prst="rect">
            <a:avLst/>
          </a:prstGeom>
        </p:spPr>
      </p:pic>
      <p:sp>
        <p:nvSpPr>
          <p:cNvPr id="3" name="Slide Number Placeholder 2"/>
          <p:cNvSpPr>
            <a:spLocks noGrp="1"/>
          </p:cNvSpPr>
          <p:nvPr>
            <p:ph type="sldNum" sz="quarter" idx="11"/>
          </p:nvPr>
        </p:nvSpPr>
        <p:spPr/>
        <p:txBody>
          <a:bodyPr/>
          <a:lstStyle/>
          <a:p>
            <a:fld id="{E12D0507-9F86-7A45-BE8E-43760B9F92AA}" type="slidenum">
              <a:rPr lang="en-US" smtClean="0"/>
              <a:pPr/>
              <a:t>3</a:t>
            </a:fld>
            <a:endParaRPr lang="en-US" dirty="0"/>
          </a:p>
        </p:txBody>
      </p:sp>
    </p:spTree>
    <p:extLst>
      <p:ext uri="{BB962C8B-B14F-4D97-AF65-F5344CB8AC3E}">
        <p14:creationId xmlns:p14="http://schemas.microsoft.com/office/powerpoint/2010/main" val="30209546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DevOps?</a:t>
            </a:r>
            <a:endParaRPr lang="en-US" dirty="0"/>
          </a:p>
        </p:txBody>
      </p:sp>
      <p:sp>
        <p:nvSpPr>
          <p:cNvPr id="64" name="Isosceles Triangle 63"/>
          <p:cNvSpPr/>
          <p:nvPr/>
        </p:nvSpPr>
        <p:spPr>
          <a:xfrm>
            <a:off x="2813091" y="1610833"/>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2530161"/>
            <a:ext cx="965546" cy="857679"/>
          </a:xfrm>
          <a:prstGeom prst="rect">
            <a:avLst/>
          </a:prstGeom>
        </p:spPr>
      </p:pic>
      <p:sp>
        <p:nvSpPr>
          <p:cNvPr id="66" name="Rectangle 65"/>
          <p:cNvSpPr/>
          <p:nvPr/>
        </p:nvSpPr>
        <p:spPr>
          <a:xfrm>
            <a:off x="3705798" y="3545024"/>
            <a:ext cx="1818387" cy="540580"/>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t>Development </a:t>
            </a:r>
            <a:r>
              <a:rPr lang="en-US" sz="1400" dirty="0"/>
              <a:t>Operations </a:t>
            </a:r>
          </a:p>
          <a:p>
            <a:pPr algn="ctr"/>
            <a:r>
              <a:rPr lang="en-US" sz="1400" dirty="0"/>
              <a:t>coming together </a:t>
            </a:r>
          </a:p>
          <a:p>
            <a:pPr algn="ctr"/>
            <a:r>
              <a:rPr lang="en-US" sz="1400" dirty="0"/>
              <a:t> </a:t>
            </a:r>
            <a:r>
              <a:rPr lang="en-US" sz="1400" dirty="0"/>
              <a:t>DevOps</a:t>
            </a:r>
            <a:endParaRPr lang="en-US" sz="1400" dirty="0">
              <a:solidFill>
                <a:schemeClr val="bg1"/>
              </a:solidFill>
              <a:latin typeface="Calibri"/>
              <a:cs typeface="Calibri"/>
            </a:endParaRPr>
          </a:p>
        </p:txBody>
      </p:sp>
      <p:grpSp>
        <p:nvGrpSpPr>
          <p:cNvPr id="6" name="Group 5"/>
          <p:cNvGrpSpPr/>
          <p:nvPr/>
        </p:nvGrpSpPr>
        <p:grpSpPr>
          <a:xfrm>
            <a:off x="5284562" y="1765620"/>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rgbClr val="22343A"/>
                  </a:solidFill>
                  <a:latin typeface="Calibri" pitchFamily="34" charset="0"/>
                  <a:cs typeface="Calibri" pitchFamily="34" charset="0"/>
                </a:rPr>
                <a:t>Technology</a:t>
              </a:r>
              <a:endParaRPr lang="en-US" sz="1200" spc="-20" dirty="0">
                <a:solidFill>
                  <a:srgbClr val="22343A"/>
                </a:solidFill>
                <a:latin typeface="Calibri" pitchFamily="34" charset="0"/>
                <a:cs typeface="Calibri" pitchFamily="34" charset="0"/>
              </a:endParaRPr>
            </a:p>
          </p:txBody>
        </p:sp>
        <p:sp>
          <p:nvSpPr>
            <p:cNvPr id="103" name="Rectangle 102"/>
            <p:cNvSpPr/>
            <p:nvPr/>
          </p:nvSpPr>
          <p:spPr>
            <a:xfrm>
              <a:off x="7496977" y="2906353"/>
              <a:ext cx="1408942" cy="1008572"/>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8" cy="787179"/>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477885" y="217133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a:solidFill>
                    <a:srgbClr val="22343A"/>
                  </a:solidFill>
                  <a:latin typeface="Calibri" pitchFamily="34" charset="0"/>
                  <a:cs typeface="Calibri" pitchFamily="34" charset="0"/>
                </a:rPr>
                <a:t>Culture</a:t>
              </a:r>
              <a:endParaRPr lang="en-US" sz="1200" spc="-20" dirty="0">
                <a:solidFill>
                  <a:srgbClr val="22343A"/>
                </a:solidFill>
                <a:latin typeface="Calibri" pitchFamily="34" charset="0"/>
                <a:cs typeface="Calibri" pitchFamily="34" charset="0"/>
              </a:endParaRPr>
            </a:p>
          </p:txBody>
        </p:sp>
        <p:sp>
          <p:nvSpPr>
            <p:cNvPr id="98" name="TextBox 97"/>
            <p:cNvSpPr txBox="1"/>
            <p:nvPr/>
          </p:nvSpPr>
          <p:spPr>
            <a:xfrm>
              <a:off x="-67862" y="2881247"/>
              <a:ext cx="2446007" cy="947075"/>
            </a:xfrm>
            <a:prstGeom prst="rect">
              <a:avLst/>
            </a:prstGeom>
            <a:noFill/>
            <a:ln>
              <a:noFill/>
            </a:ln>
          </p:spPr>
          <p:txBody>
            <a:bodyPr wrap="square" lIns="0" rIns="0" bIns="0" rtlCol="0">
              <a:spAutoFit/>
            </a:bodyPr>
            <a:lstStyle/>
            <a:p>
              <a:pPr algn="ctr">
                <a:lnSpc>
                  <a:spcPct val="90000"/>
                </a:lnSpc>
              </a:pPr>
              <a:r>
                <a:rPr lang="en-US" sz="1200" dirty="0">
                  <a:solidFill>
                    <a:schemeClr val="bg1"/>
                  </a:solidFill>
                  <a:latin typeface="Calibri"/>
                  <a:cs typeface="Calibri"/>
                </a:rPr>
                <a:t>Communication</a:t>
              </a:r>
            </a:p>
            <a:p>
              <a:pPr algn="ctr">
                <a:lnSpc>
                  <a:spcPct val="90000"/>
                </a:lnSpc>
              </a:pPr>
              <a:r>
                <a:rPr lang="en-US" sz="1200" dirty="0">
                  <a:solidFill>
                    <a:schemeClr val="bg1"/>
                  </a:solidFill>
                  <a:latin typeface="Calibri"/>
                  <a:cs typeface="Calibri"/>
                </a:rPr>
                <a:t>Collaboration</a:t>
              </a:r>
            </a:p>
            <a:p>
              <a:pPr algn="ctr">
                <a:lnSpc>
                  <a:spcPct val="90000"/>
                </a:lnSpc>
              </a:pPr>
              <a:r>
                <a:rPr lang="en-US" sz="1200" dirty="0">
                  <a:solidFill>
                    <a:schemeClr val="bg1"/>
                  </a:solidFill>
                  <a:latin typeface="Calibri"/>
                  <a:cs typeface="Calibri"/>
                </a:rPr>
                <a:t>Integrating </a:t>
              </a:r>
            </a:p>
            <a:p>
              <a:pPr algn="ctr">
                <a:lnSpc>
                  <a:spcPct val="90000"/>
                </a:lnSpc>
              </a:pPr>
              <a:r>
                <a:rPr lang="en-US" sz="1200" dirty="0">
                  <a:solidFill>
                    <a:schemeClr val="bg1"/>
                  </a:solidFill>
                  <a:latin typeface="Calibri"/>
                  <a:cs typeface="Calibri"/>
                </a:rPr>
                <a:t>Understanding</a:t>
              </a:r>
              <a:endParaRPr lang="en-US" sz="1200" dirty="0">
                <a:solidFill>
                  <a:schemeClr val="bg1"/>
                </a:solidFill>
                <a:latin typeface="Calibri"/>
                <a:cs typeface="Calibri"/>
              </a:endParaRP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9" y="4268152"/>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chemeClr val="bg2"/>
                  </a:solidFill>
                  <a:latin typeface="Calibri" pitchFamily="34" charset="0"/>
                  <a:cs typeface="Calibri" pitchFamily="34" charset="0"/>
                </a:rPr>
                <a:t>Processes</a:t>
              </a:r>
              <a:endParaRPr lang="en-US" sz="1200" spc="-20" dirty="0">
                <a:solidFill>
                  <a:schemeClr val="bg2"/>
                </a:solidFill>
                <a:latin typeface="Calibri" pitchFamily="34" charset="0"/>
                <a:cs typeface="Calibri" pitchFamily="34" charset="0"/>
              </a:endParaRP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a:solidFill>
                      <a:schemeClr val="bg1"/>
                    </a:solidFill>
                    <a:cs typeface="Calibri"/>
                  </a:rPr>
                  <a:t>Release </a:t>
                </a:r>
              </a:p>
              <a:p>
                <a:pPr algn="ctr">
                  <a:lnSpc>
                    <a:spcPct val="90000"/>
                  </a:lnSpc>
                </a:pPr>
                <a:r>
                  <a:rPr lang="en-US" sz="1200" dirty="0">
                    <a:solidFill>
                      <a:schemeClr val="bg1"/>
                    </a:solidFill>
                    <a:cs typeface="Calibri"/>
                  </a:rPr>
                  <a:t>Type</a:t>
                </a:r>
                <a:endParaRPr lang="en-US" sz="1200" dirty="0">
                  <a:solidFill>
                    <a:schemeClr val="bg1"/>
                  </a:solidFill>
                  <a:cs typeface="Calibri"/>
                </a:endParaRP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Configuration</a:t>
                </a:r>
                <a:endParaRPr lang="en-US" sz="1200" dirty="0">
                  <a:solidFill>
                    <a:schemeClr val="bg1"/>
                  </a:solidFill>
                  <a:cs typeface="Calibri"/>
                </a:endParaRPr>
              </a:p>
            </p:txBody>
          </p:sp>
        </p:grpSp>
      </p:grpSp>
    </p:spTree>
    <p:extLst>
      <p:ext uri="{BB962C8B-B14F-4D97-AF65-F5344CB8AC3E}">
        <p14:creationId xmlns:p14="http://schemas.microsoft.com/office/powerpoint/2010/main" val="183964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5" y="3005985"/>
            <a:ext cx="8429515" cy="2602309"/>
          </a:xfrm>
        </p:spPr>
        <p:txBody>
          <a:bodyPr>
            <a:noAutofit/>
          </a:bodyPr>
          <a:lstStyle/>
          <a:p>
            <a:pPr>
              <a:spcBef>
                <a:spcPts val="0"/>
              </a:spcBef>
            </a:pPr>
            <a:r>
              <a:rPr lang="en-US" dirty="0"/>
              <a:t>Speed up application release cycles and improve business and operational agility </a:t>
            </a:r>
          </a:p>
          <a:p>
            <a:pPr>
              <a:spcBef>
                <a:spcPts val="0"/>
              </a:spcBef>
            </a:pPr>
            <a:r>
              <a:rPr lang="en-US" dirty="0"/>
              <a:t>Reduce errors and achieve higher quality releases by simplifying and standardizing  </a:t>
            </a:r>
            <a:r>
              <a:rPr lang="en-US" dirty="0"/>
              <a:t>application </a:t>
            </a:r>
            <a:r>
              <a:rPr lang="en-US" dirty="0"/>
              <a:t>release processes</a:t>
            </a:r>
          </a:p>
          <a:p>
            <a:pPr>
              <a:spcBef>
                <a:spcPts val="0"/>
              </a:spcBef>
            </a:pPr>
            <a:r>
              <a:rPr lang="en-US" dirty="0"/>
              <a:t>Enable more frequent releases and reduce risk of failure</a:t>
            </a:r>
            <a:endParaRPr lang="en-US" dirty="0"/>
          </a:p>
          <a:p>
            <a:pPr>
              <a:spcBef>
                <a:spcPts val="0"/>
              </a:spcBef>
            </a:pPr>
            <a:r>
              <a:rPr lang="en-US" dirty="0"/>
              <a:t>Reduce costs of application deployments and promote collaboration and alignment between Development and Operations</a:t>
            </a:r>
          </a:p>
          <a:p>
            <a:pPr>
              <a:spcBef>
                <a:spcPts val="0"/>
              </a:spcBef>
            </a:pPr>
            <a:r>
              <a:rPr lang="en-US" dirty="0"/>
              <a:t>Improve visibility across the entire deployment tool chain</a:t>
            </a:r>
          </a:p>
        </p:txBody>
      </p:sp>
      <p:sp>
        <p:nvSpPr>
          <p:cNvPr id="11267" name="Rectangle 2"/>
          <p:cNvSpPr>
            <a:spLocks noGrp="1" noChangeArrowheads="1"/>
          </p:cNvSpPr>
          <p:nvPr>
            <p:ph type="title"/>
          </p:nvPr>
        </p:nvSpPr>
        <p:spPr/>
        <p:txBody>
          <a:bodyPr/>
          <a:lstStyle/>
          <a:p>
            <a:r>
              <a:rPr lang="en-US" dirty="0" smtClean="0"/>
              <a:t>Elevator Pitch</a:t>
            </a:r>
            <a:endParaRPr dirty="0" smtClean="0"/>
          </a:p>
        </p:txBody>
      </p:sp>
      <p:grpSp>
        <p:nvGrpSpPr>
          <p:cNvPr id="6" name="Group 5"/>
          <p:cNvGrpSpPr/>
          <p:nvPr/>
        </p:nvGrpSpPr>
        <p:grpSpPr>
          <a:xfrm>
            <a:off x="434038" y="1931497"/>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5" y="1600972"/>
            <a:ext cx="8429515" cy="1200329"/>
          </a:xfrm>
          <a:prstGeom prst="rect">
            <a:avLst/>
          </a:prstGeom>
          <a:solidFill>
            <a:schemeClr val="bg2"/>
          </a:solidFill>
        </p:spPr>
        <p:txBody>
          <a:bodyPr wrap="square" anchor="ctr">
            <a:spAutoFit/>
          </a:bodyPr>
          <a:lstStyle/>
          <a:p>
            <a:pPr algn="ctr"/>
            <a:r>
              <a:rPr lang="en-US" dirty="0"/>
              <a:t>Verizon helps </a:t>
            </a:r>
            <a:r>
              <a:rPr lang="en-US" dirty="0"/>
              <a:t>organizations </a:t>
            </a:r>
            <a:r>
              <a:rPr lang="en-US" dirty="0"/>
              <a:t>orchestrate the entire application </a:t>
            </a:r>
            <a:r>
              <a:rPr lang="en-US" dirty="0"/>
              <a:t>release process and </a:t>
            </a:r>
            <a:r>
              <a:rPr lang="en-US" dirty="0"/>
              <a:t>automate  the deployment of applications </a:t>
            </a:r>
            <a:r>
              <a:rPr lang="en-US" dirty="0"/>
              <a:t>from development into </a:t>
            </a:r>
            <a:r>
              <a:rPr lang="en-US" dirty="0"/>
              <a:t>production. </a:t>
            </a:r>
          </a:p>
          <a:p>
            <a:pPr algn="ctr"/>
            <a:r>
              <a:rPr lang="en-US" dirty="0"/>
              <a:t>Application </a:t>
            </a:r>
            <a:r>
              <a:rPr lang="en-US" dirty="0"/>
              <a:t>deployment tasks are </a:t>
            </a:r>
            <a:r>
              <a:rPr lang="en-US" dirty="0"/>
              <a:t>automated, errors are reduced</a:t>
            </a:r>
            <a:r>
              <a:rPr lang="en-US" dirty="0"/>
              <a:t>, software releases are more reliable, and </a:t>
            </a:r>
            <a:r>
              <a:rPr lang="en-US" dirty="0"/>
              <a:t>throughput is </a:t>
            </a:r>
            <a:r>
              <a:rPr lang="en-US" dirty="0"/>
              <a:t>dramatically improved.</a:t>
            </a:r>
            <a:endParaRPr lang="en-US" sz="5400" b="1" dirty="0"/>
          </a:p>
        </p:txBody>
      </p:sp>
      <p:cxnSp>
        <p:nvCxnSpPr>
          <p:cNvPr id="16" name="Straight Connector 15"/>
          <p:cNvCxnSpPr/>
          <p:nvPr/>
        </p:nvCxnSpPr>
        <p:spPr>
          <a:xfrm>
            <a:off x="457200" y="145339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3005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60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467762" y="1943488"/>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Rectangle 11"/>
          <p:cNvSpPr/>
          <p:nvPr/>
        </p:nvSpPr>
        <p:spPr>
          <a:xfrm flipV="1">
            <a:off x="3247054" y="1943487"/>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Rectangle 12"/>
          <p:cNvSpPr/>
          <p:nvPr/>
        </p:nvSpPr>
        <p:spPr>
          <a:xfrm flipV="1">
            <a:off x="6030696" y="1940003"/>
            <a:ext cx="2656105" cy="1386126"/>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57200" y="3136179"/>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4" y="3136179"/>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6" y="3136179"/>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13514" y="1947987"/>
            <a:ext cx="2666666" cy="1200329"/>
          </a:xfrm>
          <a:prstGeom prst="rect">
            <a:avLst/>
          </a:prstGeom>
        </p:spPr>
        <p:txBody>
          <a:bodyPr wrap="square">
            <a:spAutoFit/>
          </a:bodyPr>
          <a:lstStyle/>
          <a:p>
            <a:r>
              <a:rPr lang="en-US" dirty="0">
                <a:solidFill>
                  <a:schemeClr val="accent1"/>
                </a:solidFill>
              </a:rPr>
              <a:t>VP DEVELOPMENT/</a:t>
            </a:r>
            <a:r>
              <a:rPr lang="ru-RU" dirty="0">
                <a:solidFill>
                  <a:schemeClr val="accent1"/>
                </a:solidFill>
              </a:rPr>
              <a:t/>
            </a:r>
            <a:br>
              <a:rPr lang="ru-RU" dirty="0">
                <a:solidFill>
                  <a:schemeClr val="accent1"/>
                </a:solidFill>
              </a:rPr>
            </a:br>
            <a:r>
              <a:rPr lang="en-US" dirty="0">
                <a:solidFill>
                  <a:schemeClr val="accent1"/>
                </a:solidFill>
              </a:rPr>
              <a:t>APPS AND ENTERPRISE ARCHITECTS </a:t>
            </a:r>
            <a:endParaRPr lang="en-US" dirty="0">
              <a:solidFill>
                <a:schemeClr val="accent1"/>
              </a:solidFill>
            </a:endParaRPr>
          </a:p>
        </p:txBody>
      </p:sp>
      <p:sp>
        <p:nvSpPr>
          <p:cNvPr id="9" name="Rectangle 8"/>
          <p:cNvSpPr/>
          <p:nvPr/>
        </p:nvSpPr>
        <p:spPr>
          <a:xfrm>
            <a:off x="3247054" y="2004569"/>
            <a:ext cx="2656105" cy="923330"/>
          </a:xfrm>
          <a:prstGeom prst="rect">
            <a:avLst/>
          </a:prstGeom>
        </p:spPr>
        <p:txBody>
          <a:bodyPr wrap="square">
            <a:spAutoFit/>
          </a:bodyPr>
          <a:lstStyle/>
          <a:p>
            <a:r>
              <a:rPr lang="en-US" dirty="0">
                <a:solidFill>
                  <a:schemeClr val="accent3"/>
                </a:solidFill>
              </a:rPr>
              <a:t>VP OPERATIONS,</a:t>
            </a:r>
            <a:r>
              <a:rPr lang="ru-RU" dirty="0">
                <a:solidFill>
                  <a:schemeClr val="accent3"/>
                </a:solidFill>
              </a:rPr>
              <a:t/>
            </a:r>
            <a:br>
              <a:rPr lang="ru-RU" dirty="0">
                <a:solidFill>
                  <a:schemeClr val="accent3"/>
                </a:solidFill>
              </a:rPr>
            </a:br>
            <a:r>
              <a:rPr lang="en-US" dirty="0">
                <a:solidFill>
                  <a:schemeClr val="accent3"/>
                </a:solidFill>
              </a:rPr>
              <a:t>DEVOPS/RELEASE MANAGER </a:t>
            </a:r>
            <a:endParaRPr lang="en-US" dirty="0">
              <a:solidFill>
                <a:schemeClr val="accent3"/>
              </a:solidFill>
            </a:endParaRPr>
          </a:p>
        </p:txBody>
      </p:sp>
      <p:sp>
        <p:nvSpPr>
          <p:cNvPr id="10" name="Rectangle 9"/>
          <p:cNvSpPr/>
          <p:nvPr/>
        </p:nvSpPr>
        <p:spPr>
          <a:xfrm>
            <a:off x="6020946" y="2026019"/>
            <a:ext cx="2665855" cy="923330"/>
          </a:xfrm>
          <a:prstGeom prst="rect">
            <a:avLst/>
          </a:prstGeom>
        </p:spPr>
        <p:txBody>
          <a:bodyPr wrap="square">
            <a:spAutoFit/>
          </a:bodyPr>
          <a:lstStyle/>
          <a:p>
            <a:r>
              <a:rPr lang="en-US" dirty="0">
                <a:solidFill>
                  <a:schemeClr val="accent5"/>
                </a:solidFill>
              </a:rPr>
              <a:t>LINE OF</a:t>
            </a:r>
            <a:r>
              <a:rPr lang="ru-RU" dirty="0">
                <a:solidFill>
                  <a:schemeClr val="accent5"/>
                </a:solidFill>
              </a:rPr>
              <a:t/>
            </a:r>
            <a:br>
              <a:rPr lang="ru-RU" dirty="0">
                <a:solidFill>
                  <a:schemeClr val="accent5"/>
                </a:solidFill>
              </a:rPr>
            </a:br>
            <a:r>
              <a:rPr lang="en-US" dirty="0">
                <a:solidFill>
                  <a:schemeClr val="accent5"/>
                </a:solidFill>
              </a:rPr>
              <a:t>BUSINESS OWNER</a:t>
            </a:r>
            <a:r>
              <a:rPr lang="ru-RU" dirty="0">
                <a:solidFill>
                  <a:schemeClr val="accent5"/>
                </a:solidFill>
              </a:rPr>
              <a:t/>
            </a:r>
            <a:br>
              <a:rPr lang="ru-RU" dirty="0">
                <a:solidFill>
                  <a:schemeClr val="accent5"/>
                </a:solidFill>
              </a:rPr>
            </a:br>
            <a:r>
              <a:rPr lang="en-US" dirty="0">
                <a:solidFill>
                  <a:schemeClr val="accent5"/>
                </a:solidFill>
              </a:rPr>
              <a:t>(LBO) </a:t>
            </a:r>
            <a:endParaRPr lang="en-US" dirty="0">
              <a:solidFill>
                <a:schemeClr val="accent5"/>
              </a:solidFill>
            </a:endParaRPr>
          </a:p>
        </p:txBody>
      </p:sp>
      <p:sp>
        <p:nvSpPr>
          <p:cNvPr id="14" name="Rectangle 13"/>
          <p:cNvSpPr/>
          <p:nvPr/>
        </p:nvSpPr>
        <p:spPr>
          <a:xfrm>
            <a:off x="457200" y="3612155"/>
            <a:ext cx="2656105" cy="1754326"/>
          </a:xfrm>
          <a:prstGeom prst="rect">
            <a:avLst/>
          </a:prstGeom>
        </p:spPr>
        <p:txBody>
          <a:bodyPr wrap="square">
            <a:spAutoFit/>
          </a:bodyPr>
          <a:lstStyle/>
          <a:p>
            <a:pPr marL="0" lvl="1"/>
            <a:r>
              <a:rPr lang="en-US" dirty="0"/>
              <a:t>Driven by meeting/exceeding project goals; faster time to market; meeting/</a:t>
            </a:r>
            <a:r>
              <a:rPr lang="en-US" dirty="0"/>
              <a:t>exceeding</a:t>
            </a:r>
            <a:r>
              <a:rPr lang="ru-RU" dirty="0"/>
              <a:t/>
            </a:r>
            <a:br>
              <a:rPr lang="ru-RU" dirty="0"/>
            </a:br>
            <a:r>
              <a:rPr lang="en-US" dirty="0"/>
              <a:t>quality </a:t>
            </a:r>
            <a:r>
              <a:rPr lang="en-US" dirty="0"/>
              <a:t>metrics </a:t>
            </a:r>
          </a:p>
        </p:txBody>
      </p:sp>
      <p:sp>
        <p:nvSpPr>
          <p:cNvPr id="15" name="Rectangle 14"/>
          <p:cNvSpPr/>
          <p:nvPr/>
        </p:nvSpPr>
        <p:spPr>
          <a:xfrm>
            <a:off x="3239073" y="3624340"/>
            <a:ext cx="2656105" cy="1754326"/>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3611400"/>
            <a:ext cx="2656105" cy="1754326"/>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3922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a:t>How long does it take to release an application?</a:t>
            </a:r>
          </a:p>
          <a:p>
            <a:endParaRPr lang="en-US" dirty="0"/>
          </a:p>
        </p:txBody>
      </p:sp>
      <p:sp>
        <p:nvSpPr>
          <p:cNvPr id="17" name="Text Placeholder 16"/>
          <p:cNvSpPr>
            <a:spLocks noGrp="1"/>
          </p:cNvSpPr>
          <p:nvPr>
            <p:ph type="body" sz="quarter" idx="11"/>
          </p:nvPr>
        </p:nvSpPr>
        <p:spPr/>
        <p:txBody>
          <a:bodyPr/>
          <a:lstStyle/>
          <a:p>
            <a:pPr>
              <a:lnSpc>
                <a:spcPct val="80000"/>
              </a:lnSpc>
              <a:spcAft>
                <a:spcPts val="600"/>
              </a:spcAft>
            </a:pPr>
            <a:r>
              <a:rPr lang="en-US" dirty="0"/>
              <a:t>What are the most challenging aspects of your application deployment process today?</a:t>
            </a:r>
            <a:endParaRPr lang="en-US" dirty="0"/>
          </a:p>
        </p:txBody>
      </p:sp>
      <p:sp>
        <p:nvSpPr>
          <p:cNvPr id="18" name="Text Placeholder 17"/>
          <p:cNvSpPr>
            <a:spLocks noGrp="1"/>
          </p:cNvSpPr>
          <p:nvPr>
            <p:ph type="body" sz="quarter" idx="12"/>
          </p:nvPr>
        </p:nvSpPr>
        <p:spPr/>
        <p:txBody>
          <a:bodyPr/>
          <a:lstStyle/>
          <a:p>
            <a:r>
              <a:rPr lang="en-US" dirty="0"/>
              <a:t>Please describe your overall change and release processes.</a:t>
            </a:r>
            <a:endParaRPr lang="en-US" dirty="0"/>
          </a:p>
        </p:txBody>
      </p:sp>
      <p:sp>
        <p:nvSpPr>
          <p:cNvPr id="25" name="Text Placeholder 24"/>
          <p:cNvSpPr>
            <a:spLocks noGrp="1"/>
          </p:cNvSpPr>
          <p:nvPr>
            <p:ph type="body" sz="quarter" idx="13"/>
          </p:nvPr>
        </p:nvSpPr>
        <p:spPr/>
        <p:txBody>
          <a:bodyPr/>
          <a:lstStyle/>
          <a:p>
            <a:r>
              <a:rPr lang="en-US" dirty="0"/>
              <a:t>What strategic initiatives are driving the demand for increased business and operational </a:t>
            </a:r>
            <a:r>
              <a:rPr lang="en-US" dirty="0" smtClean="0"/>
              <a:t>agility?</a:t>
            </a:r>
            <a:endParaRPr lang="en-US" dirty="0"/>
          </a:p>
        </p:txBody>
      </p:sp>
      <p:sp>
        <p:nvSpPr>
          <p:cNvPr id="26" name="Text Placeholder 25"/>
          <p:cNvSpPr>
            <a:spLocks noGrp="1"/>
          </p:cNvSpPr>
          <p:nvPr>
            <p:ph type="body" sz="quarter" idx="14"/>
          </p:nvPr>
        </p:nvSpPr>
        <p:spPr/>
        <p:txBody>
          <a:bodyPr/>
          <a:lstStyle/>
          <a:p>
            <a:r>
              <a:rPr lang="en-US" dirty="0"/>
              <a:t>What are your current release times or frequency of development/test/stage/production deployments?</a:t>
            </a:r>
          </a:p>
          <a:p>
            <a:endParaRPr lang="en-US" dirty="0"/>
          </a:p>
        </p:txBody>
      </p:sp>
      <p:sp>
        <p:nvSpPr>
          <p:cNvPr id="27" name="Text Placeholder 26"/>
          <p:cNvSpPr>
            <a:spLocks noGrp="1"/>
          </p:cNvSpPr>
          <p:nvPr>
            <p:ph type="body" sz="quarter" idx="15"/>
          </p:nvPr>
        </p:nvSpPr>
        <p:spPr/>
        <p:txBody>
          <a:bodyPr/>
          <a:lstStyle/>
          <a:p>
            <a:r>
              <a:rPr lang="en-US" dirty="0"/>
              <a:t>How do you run your application deployments today? How much of that are manual or scripts </a:t>
            </a:r>
            <a:r>
              <a:rPr lang="en-US" dirty="0" smtClean="0"/>
              <a:t>based?</a:t>
            </a:r>
            <a:endParaRPr lang="en-US" dirty="0"/>
          </a:p>
        </p:txBody>
      </p:sp>
      <p:sp>
        <p:nvSpPr>
          <p:cNvPr id="36" name="Slide Number Placeholder 35"/>
          <p:cNvSpPr>
            <a:spLocks noGrp="1"/>
          </p:cNvSpPr>
          <p:nvPr>
            <p:ph type="sldNum" sz="quarter" idx="18"/>
          </p:nvPr>
        </p:nvSpPr>
        <p:spPr/>
        <p:txBody>
          <a:bodyPr/>
          <a:lstStyle/>
          <a:p>
            <a:fld id="{E12D0507-9F86-7A45-BE8E-43760B9F92AA}" type="slidenum">
              <a:rPr lang="en-US" smtClean="0"/>
              <a:pPr/>
              <a:t>33</a:t>
            </a:fld>
            <a:endParaRPr lang="en-US" dirty="0"/>
          </a:p>
        </p:txBody>
      </p:sp>
    </p:spTree>
    <p:extLst>
      <p:ext uri="{BB962C8B-B14F-4D97-AF65-F5344CB8AC3E}">
        <p14:creationId xmlns:p14="http://schemas.microsoft.com/office/powerpoint/2010/main" val="8981345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a:t>
            </a:r>
            <a:r>
              <a:rPr lang="en-US" dirty="0" smtClean="0"/>
              <a:t>Matrix</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052572963"/>
              </p:ext>
            </p:extLst>
          </p:nvPr>
        </p:nvGraphicFramePr>
        <p:xfrm>
          <a:off x="373743" y="1512854"/>
          <a:ext cx="8396514" cy="3939102"/>
        </p:xfrm>
        <a:graphic>
          <a:graphicData uri="http://schemas.openxmlformats.org/drawingml/2006/table">
            <a:tbl>
              <a:tblPr firstRow="1" bandRow="1">
                <a:effectLst/>
                <a:tableStyleId>{3C2FFA5D-87B4-456A-9821-1D502468CF0F}</a:tableStyleId>
              </a:tblPr>
              <a:tblGrid>
                <a:gridCol w="1388399"/>
                <a:gridCol w="1924661"/>
                <a:gridCol w="2100965"/>
                <a:gridCol w="2982489"/>
              </a:tblGrid>
              <a:tr h="263748">
                <a:tc>
                  <a:txBody>
                    <a:bodyPr/>
                    <a:lstStyle/>
                    <a:p>
                      <a:pPr algn="ctr"/>
                      <a:r>
                        <a:rPr lang="en-US" sz="1400" baseline="0" dirty="0" smtClean="0">
                          <a:solidFill>
                            <a:schemeClr val="accent1"/>
                          </a:solidFill>
                        </a:rPr>
                        <a:t>Competitor</a:t>
                      </a:r>
                      <a:endParaRPr lang="en-US" sz="140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c>
                  <a:txBody>
                    <a:bodyPr/>
                    <a:lstStyle/>
                    <a:p>
                      <a:pPr marL="92075"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95000"/>
                              <a:lumOff val="5000"/>
                            </a:schemeClr>
                          </a:solidFill>
                        </a:rPr>
                        <a:t>Strengths</a:t>
                      </a:r>
                    </a:p>
                  </a:txBody>
                  <a:tcPr marT="34322" marB="34322" anchor="ctr">
                    <a:lnL w="12700" cap="flat" cmpd="sng" algn="ctr">
                      <a:solidFill>
                        <a:schemeClr val="accent1"/>
                      </a:solidFill>
                      <a:prstDash val="solid"/>
                      <a:round/>
                      <a:headEnd type="none" w="med" len="med"/>
                      <a:tailEnd type="none" w="med" len="me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lumMod val="95000"/>
                              <a:lumOff val="5000"/>
                            </a:schemeClr>
                          </a:solidFill>
                        </a:rPr>
                        <a:t>Weaknesses</a:t>
                      </a:r>
                      <a:endParaRPr lang="en-US" sz="1400" dirty="0">
                        <a:solidFill>
                          <a:schemeClr val="tx1">
                            <a:lumMod val="95000"/>
                            <a:lumOff val="5000"/>
                          </a:schemeClr>
                        </a:solidFill>
                      </a:endParaRPr>
                    </a:p>
                  </a:txBody>
                  <a:tcPr marT="34322" marB="34322"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lumMod val="95000"/>
                              <a:lumOff val="5000"/>
                            </a:schemeClr>
                          </a:solidFill>
                        </a:rPr>
                        <a:t>How</a:t>
                      </a:r>
                      <a:r>
                        <a:rPr lang="en-US" sz="1400" baseline="0" dirty="0" smtClean="0">
                          <a:solidFill>
                            <a:schemeClr val="tx1">
                              <a:lumMod val="95000"/>
                              <a:lumOff val="5000"/>
                            </a:schemeClr>
                          </a:solidFill>
                        </a:rPr>
                        <a:t> to beat</a:t>
                      </a:r>
                      <a:endParaRPr lang="en-US" sz="1400" dirty="0">
                        <a:solidFill>
                          <a:schemeClr val="tx1">
                            <a:lumMod val="95000"/>
                            <a:lumOff val="5000"/>
                          </a:schemeClr>
                        </a:solidFill>
                      </a:endParaRPr>
                    </a:p>
                  </a:txBody>
                  <a:tcPr marT="34322" marB="34322" anchor="ctr">
                    <a:lnL>
                      <a:noFill/>
                    </a:lnL>
                    <a:lnR w="12700" cap="flat" cmpd="sng" algn="ctr">
                      <a:no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r>
              <a:tr h="950283">
                <a:tc>
                  <a:txBody>
                    <a:bodyPr/>
                    <a:lstStyle/>
                    <a:p>
                      <a:pPr algn="ctr"/>
                      <a:r>
                        <a:rPr lang="en-US" sz="1200" b="0" dirty="0" smtClean="0">
                          <a:solidFill>
                            <a:schemeClr val="accent1"/>
                          </a:solidFill>
                        </a:rPr>
                        <a:t>IBM </a:t>
                      </a:r>
                      <a:r>
                        <a:rPr lang="en-US" sz="1200" b="0" dirty="0" err="1" smtClean="0">
                          <a:solidFill>
                            <a:schemeClr val="accent1"/>
                          </a:solidFill>
                        </a:rPr>
                        <a:t>UrbanCode</a:t>
                      </a:r>
                      <a:r>
                        <a:rPr lang="en-US" sz="1200" b="0" baseline="0" dirty="0" smtClean="0">
                          <a:solidFill>
                            <a:schemeClr val="accent1"/>
                          </a:solidFill>
                        </a:rPr>
                        <a:t> Release &amp; Deploy</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1450" algn="l" defTabSz="457200" rtl="0" eaLnBrk="1" latinLnBrk="0" hangingPunct="1">
                        <a:buFont typeface="Wingdings" panose="05000000000000000000" pitchFamily="2" charset="2"/>
                        <a:buChar char="§"/>
                      </a:pPr>
                      <a:r>
                        <a:rPr lang="en-US" sz="1000" dirty="0" smtClean="0"/>
                        <a:t>Ease of use</a:t>
                      </a:r>
                      <a:endParaRPr lang="en-US" sz="1000" baseline="0" dirty="0" smtClean="0"/>
                    </a:p>
                    <a:p>
                      <a:pPr marL="268288" indent="-171450" algn="l" defTabSz="457200" rtl="0" eaLnBrk="1" latinLnBrk="0" hangingPunct="1">
                        <a:buFont typeface="Wingdings" panose="05000000000000000000" pitchFamily="2" charset="2"/>
                        <a:buChar char="§"/>
                      </a:pPr>
                      <a:r>
                        <a:rPr lang="en-US" sz="1000" dirty="0" smtClean="0"/>
                        <a:t>Integrations/Plug-ins</a:t>
                      </a:r>
                    </a:p>
                    <a:p>
                      <a:pPr marL="268288" indent="-171450" algn="l" defTabSz="457200" rtl="0" eaLnBrk="1" latinLnBrk="0" hangingPunct="1">
                        <a:buFont typeface="Wingdings" panose="05000000000000000000" pitchFamily="2" charset="2"/>
                        <a:buChar char="§"/>
                      </a:pPr>
                      <a:r>
                        <a:rPr lang="en-US" sz="1000" dirty="0" smtClean="0"/>
                        <a:t>Roots in  development with build management</a:t>
                      </a:r>
                      <a:endParaRPr lang="en-US" sz="1000" kern="1200" dirty="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6213" indent="-176213">
                        <a:buFont typeface="Wingdings" pitchFamily="2" charset="2"/>
                        <a:buChar char="§"/>
                      </a:pPr>
                      <a:r>
                        <a:rPr lang="en-US" sz="1000" dirty="0" smtClean="0"/>
                        <a:t>Easy but rigid deployment model</a:t>
                      </a:r>
                    </a:p>
                    <a:p>
                      <a:pPr marL="176213" indent="-176213">
                        <a:buFont typeface="Wingdings" pitchFamily="2" charset="2"/>
                        <a:buChar char="§"/>
                      </a:pPr>
                      <a:r>
                        <a:rPr lang="en-US" sz="1000" dirty="0" smtClean="0"/>
                        <a:t>No Manifest Driven deployment</a:t>
                      </a:r>
                    </a:p>
                    <a:p>
                      <a:pPr marL="176213" indent="-176213">
                        <a:buFont typeface="Wingdings" pitchFamily="2" charset="2"/>
                        <a:buChar char="§"/>
                      </a:pPr>
                      <a:r>
                        <a:rPr lang="en-US" sz="1000" dirty="0" smtClean="0"/>
                        <a:t>Limited workflow functionality</a:t>
                      </a:r>
                    </a:p>
                  </a:txBody>
                  <a:tcPr marT="34322" marB="34322"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6213" indent="-176213">
                        <a:buFont typeface="Wingdings" pitchFamily="2" charset="2"/>
                        <a:buChar char="§"/>
                      </a:pPr>
                      <a:r>
                        <a:rPr lang="en-US" sz="1000" dirty="0" smtClean="0"/>
                        <a:t>Stress</a:t>
                      </a:r>
                      <a:r>
                        <a:rPr lang="en-US" sz="1000" baseline="0" dirty="0" smtClean="0"/>
                        <a:t> Manifest Driven capabilities</a:t>
                      </a:r>
                    </a:p>
                    <a:p>
                      <a:pPr marL="176213" indent="-176213">
                        <a:buFont typeface="Wingdings" pitchFamily="2" charset="2"/>
                        <a:buChar char="§"/>
                      </a:pPr>
                      <a:r>
                        <a:rPr lang="en-US" sz="1000" baseline="0" dirty="0" smtClean="0"/>
                        <a:t>Leverage strength of </a:t>
                      </a:r>
                      <a:endParaRPr lang="en-US" sz="1000" dirty="0" smtClean="0"/>
                    </a:p>
                    <a:p>
                      <a:pPr marL="176213" indent="-176213">
                        <a:buFont typeface="Wingdings" pitchFamily="2" charset="2"/>
                        <a:buChar char="§"/>
                      </a:pPr>
                      <a:r>
                        <a:rPr lang="en-US" sz="1000" dirty="0" smtClean="0"/>
                        <a:t>Create FUD of IBM Vendor lock-in</a:t>
                      </a:r>
                    </a:p>
                    <a:p>
                      <a:pPr marL="176213" indent="-176213">
                        <a:buFont typeface="Wingdings" pitchFamily="2" charset="2"/>
                        <a:buChar char="§"/>
                      </a:pPr>
                      <a:r>
                        <a:rPr lang="en-US" sz="1000" dirty="0" smtClean="0"/>
                        <a:t>Leverage Full Application Delivery Solution</a:t>
                      </a:r>
                    </a:p>
                  </a:txBody>
                  <a:tcPr marT="34322" marB="34322" anchor="ctr">
                    <a:lnL w="9525" cap="flat" cmpd="sng" algn="ctr">
                      <a:noFill/>
                      <a:prstDash val="solid"/>
                    </a:lnL>
                    <a:lnR w="12700" cap="flat" cmpd="sng" algn="ctr">
                      <a:no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r h="1004925">
                <a:tc>
                  <a:txBody>
                    <a:bodyPr/>
                    <a:lstStyle/>
                    <a:p>
                      <a:pPr algn="ctr"/>
                      <a:r>
                        <a:rPr lang="en-US" sz="1200" b="0" err="1" smtClean="0">
                          <a:solidFill>
                            <a:schemeClr val="accent1"/>
                          </a:solidFill>
                        </a:rPr>
                        <a:t>Automic</a:t>
                      </a:r>
                      <a:r>
                        <a:rPr lang="en-US" sz="1200" b="0" baseline="0" smtClean="0">
                          <a:solidFill>
                            <a:schemeClr val="accent1"/>
                          </a:solidFill>
                        </a:rPr>
                        <a:t> </a:t>
                      </a:r>
                      <a:br>
                        <a:rPr lang="en-US" sz="1200" b="0" baseline="0" smtClean="0">
                          <a:solidFill>
                            <a:schemeClr val="accent1"/>
                          </a:solidFill>
                        </a:rPr>
                      </a:br>
                      <a:r>
                        <a:rPr lang="en-US" sz="1200" b="0" baseline="0" smtClean="0">
                          <a:solidFill>
                            <a:schemeClr val="accent1"/>
                          </a:solidFill>
                        </a:rPr>
                        <a:t>(</a:t>
                      </a:r>
                      <a:r>
                        <a:rPr lang="en-US" sz="1200" b="0" baseline="0" dirty="0" smtClean="0">
                          <a:solidFill>
                            <a:schemeClr val="accent1"/>
                          </a:solidFill>
                        </a:rPr>
                        <a:t>UC4)</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6213">
                        <a:buFont typeface="Wingdings" pitchFamily="2" charset="2"/>
                        <a:buChar char="§"/>
                      </a:pPr>
                      <a:r>
                        <a:rPr lang="en-US" sz="1000" dirty="0" smtClean="0"/>
                        <a:t>Mature Automation Backend</a:t>
                      </a:r>
                    </a:p>
                    <a:p>
                      <a:pPr marL="268288" indent="-176213">
                        <a:buFont typeface="Wingdings" pitchFamily="2" charset="2"/>
                        <a:buChar char="§"/>
                      </a:pPr>
                      <a:r>
                        <a:rPr lang="en-US" sz="1000" dirty="0" smtClean="0"/>
                        <a:t>WA Customer Base</a:t>
                      </a:r>
                    </a:p>
                    <a:p>
                      <a:pPr marL="268288" indent="-176213">
                        <a:buFont typeface="Wingdings" pitchFamily="2" charset="2"/>
                        <a:buChar char="§"/>
                      </a:pPr>
                      <a:r>
                        <a:rPr lang="en-US" sz="1000" dirty="0" smtClean="0"/>
                        <a:t>Configuration Management</a:t>
                      </a:r>
                    </a:p>
                    <a:p>
                      <a:pPr marL="268288"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6213" indent="-176213">
                        <a:buFont typeface="Wingdings" pitchFamily="2" charset="2"/>
                        <a:buChar char="§"/>
                      </a:pPr>
                      <a:r>
                        <a:rPr lang="en-US" sz="1000" dirty="0" smtClean="0"/>
                        <a:t>Mature Automation Backend</a:t>
                      </a:r>
                    </a:p>
                    <a:p>
                      <a:pPr marL="176213" indent="-176213">
                        <a:buFont typeface="Wingdings" pitchFamily="2" charset="2"/>
                        <a:buChar char="§"/>
                      </a:pPr>
                      <a:r>
                        <a:rPr lang="en-US" sz="1000" dirty="0" smtClean="0"/>
                        <a:t>WA Customer Base</a:t>
                      </a:r>
                    </a:p>
                    <a:p>
                      <a:pPr marL="176213" indent="-176213">
                        <a:buFont typeface="Wingdings" pitchFamily="2" charset="2"/>
                        <a:buChar char="§"/>
                      </a:pPr>
                      <a:r>
                        <a:rPr lang="en-US" sz="1000" dirty="0" smtClean="0"/>
                        <a:t>Configuration Management</a:t>
                      </a:r>
                    </a:p>
                    <a:p>
                      <a:pPr marL="176213"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r h="850945">
                <a:tc>
                  <a:txBody>
                    <a:bodyPr/>
                    <a:lstStyle/>
                    <a:p>
                      <a:pPr algn="ctr"/>
                      <a:r>
                        <a:rPr lang="en-US" sz="1200" b="0" err="1" smtClean="0">
                          <a:solidFill>
                            <a:schemeClr val="accent1"/>
                          </a:solidFill>
                        </a:rPr>
                        <a:t>XebiaLabs</a:t>
                      </a:r>
                      <a:r>
                        <a:rPr lang="en-US" sz="1200" b="0" smtClean="0">
                          <a:solidFill>
                            <a:schemeClr val="accent1"/>
                          </a:solidFill>
                        </a:rPr>
                        <a:t> </a:t>
                      </a:r>
                      <a:br>
                        <a:rPr lang="en-US" sz="1200" b="0" smtClean="0">
                          <a:solidFill>
                            <a:schemeClr val="accent1"/>
                          </a:solidFill>
                        </a:rPr>
                      </a:br>
                      <a:r>
                        <a:rPr lang="en-US" sz="1200" b="0" smtClean="0">
                          <a:solidFill>
                            <a:schemeClr val="accent1"/>
                          </a:solidFill>
                        </a:rPr>
                        <a:t>DeployIT</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Good</a:t>
                      </a:r>
                      <a:r>
                        <a:rPr lang="en-US" sz="1000" kern="1200" baseline="0" dirty="0" smtClean="0">
                          <a:solidFill>
                            <a:schemeClr val="tx1">
                              <a:lumMod val="95000"/>
                              <a:lumOff val="5000"/>
                            </a:schemeClr>
                          </a:solidFill>
                          <a:latin typeface="+mn-lt"/>
                          <a:ea typeface="+mn-ea"/>
                          <a:cs typeface="+mn-cs"/>
                        </a:rPr>
                        <a:t> presence in </a:t>
                      </a:r>
                      <a:r>
                        <a:rPr lang="en-US" sz="1000" kern="1200" baseline="0" dirty="0" err="1" smtClean="0">
                          <a:solidFill>
                            <a:schemeClr val="tx1">
                              <a:lumMod val="95000"/>
                              <a:lumOff val="5000"/>
                            </a:schemeClr>
                          </a:solidFill>
                          <a:latin typeface="+mn-lt"/>
                          <a:ea typeface="+mn-ea"/>
                          <a:cs typeface="+mn-cs"/>
                        </a:rPr>
                        <a:t>dev</a:t>
                      </a:r>
                      <a:r>
                        <a:rPr lang="en-US" sz="1000" kern="1200" baseline="0" dirty="0" smtClean="0">
                          <a:solidFill>
                            <a:schemeClr val="tx1">
                              <a:lumMod val="95000"/>
                              <a:lumOff val="5000"/>
                            </a:schemeClr>
                          </a:solidFill>
                          <a:latin typeface="+mn-lt"/>
                          <a:ea typeface="+mn-ea"/>
                          <a:cs typeface="+mn-cs"/>
                        </a:rPr>
                        <a:t> community</a:t>
                      </a:r>
                    </a:p>
                    <a:p>
                      <a:pPr marL="268288"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Stresses agentless technology as </a:t>
                      </a:r>
                      <a:r>
                        <a:rPr lang="en-US" sz="1000" kern="1200" baseline="0" smtClean="0">
                          <a:solidFill>
                            <a:schemeClr val="tx1">
                              <a:lumMod val="95000"/>
                              <a:lumOff val="5000"/>
                            </a:schemeClr>
                          </a:solidFill>
                          <a:latin typeface="+mn-lt"/>
                          <a:ea typeface="+mn-ea"/>
                          <a:cs typeface="+mn-cs"/>
                        </a:rPr>
                        <a:t>an advantage</a:t>
                      </a: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Agentless</a:t>
                      </a:r>
                      <a:r>
                        <a:rPr lang="en-US" sz="1000" kern="1200" baseline="0" dirty="0" smtClean="0">
                          <a:solidFill>
                            <a:schemeClr val="tx1">
                              <a:lumMod val="95000"/>
                              <a:lumOff val="5000"/>
                            </a:schemeClr>
                          </a:solidFill>
                          <a:latin typeface="+mn-lt"/>
                          <a:ea typeface="+mn-ea"/>
                          <a:cs typeface="+mn-cs"/>
                        </a:rPr>
                        <a:t> implementation is less secure, less scalable</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Small company, immature product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r h="850945">
                <a:tc>
                  <a:txBody>
                    <a:bodyPr/>
                    <a:lstStyle/>
                    <a:p>
                      <a:pPr algn="ctr"/>
                      <a:r>
                        <a:rPr lang="en-US" sz="1200" b="0" dirty="0" smtClean="0">
                          <a:solidFill>
                            <a:schemeClr val="accent1"/>
                          </a:solidFill>
                        </a:rPr>
                        <a:t>BMC Application Management</a:t>
                      </a:r>
                      <a:r>
                        <a:rPr lang="en-US" sz="1200" b="0" baseline="0" dirty="0" smtClean="0">
                          <a:solidFill>
                            <a:schemeClr val="accent1"/>
                          </a:solidFill>
                        </a:rPr>
                        <a:t> Suite</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1450" algn="l" defTabSz="457200" rtl="0" eaLnBrk="1" latinLnBrk="0" hangingPunct="1">
                        <a:buFont typeface="Wingdings" panose="05000000000000000000" pitchFamily="2" charset="2"/>
                        <a:buChar char="§"/>
                      </a:pPr>
                      <a:r>
                        <a:rPr lang="en-US" sz="1000" kern="1200" dirty="0" err="1" smtClean="0">
                          <a:solidFill>
                            <a:schemeClr val="tx1">
                              <a:lumMod val="95000"/>
                              <a:lumOff val="5000"/>
                            </a:schemeClr>
                          </a:solidFill>
                          <a:latin typeface="+mn-lt"/>
                          <a:ea typeface="+mn-ea"/>
                          <a:cs typeface="+mn-cs"/>
                        </a:rPr>
                        <a:t>WebSphere</a:t>
                      </a:r>
                      <a:r>
                        <a:rPr lang="en-US" sz="1000" kern="1200" dirty="0" smtClean="0">
                          <a:solidFill>
                            <a:schemeClr val="tx1">
                              <a:lumMod val="95000"/>
                              <a:lumOff val="5000"/>
                            </a:schemeClr>
                          </a:solidFill>
                          <a:latin typeface="+mn-lt"/>
                          <a:ea typeface="+mn-ea"/>
                          <a:cs typeface="+mn-cs"/>
                        </a:rPr>
                        <a:t>/</a:t>
                      </a:r>
                      <a:r>
                        <a:rPr lang="en-US" sz="1000" kern="1200" dirty="0" err="1" smtClean="0">
                          <a:solidFill>
                            <a:schemeClr val="tx1">
                              <a:lumMod val="95000"/>
                              <a:lumOff val="5000"/>
                            </a:schemeClr>
                          </a:solidFill>
                          <a:latin typeface="+mn-lt"/>
                          <a:ea typeface="+mn-ea"/>
                          <a:cs typeface="+mn-cs"/>
                        </a:rPr>
                        <a:t>WebLogic</a:t>
                      </a:r>
                      <a:r>
                        <a:rPr lang="en-US" sz="1000" kern="1200" baseline="0" dirty="0" smtClean="0">
                          <a:solidFill>
                            <a:schemeClr val="tx1">
                              <a:lumMod val="95000"/>
                              <a:lumOff val="5000"/>
                            </a:schemeClr>
                          </a:solidFill>
                          <a:latin typeface="+mn-lt"/>
                          <a:ea typeface="+mn-ea"/>
                          <a:cs typeface="+mn-cs"/>
                        </a:rPr>
                        <a:t> Actions</a:t>
                      </a:r>
                    </a:p>
                    <a:p>
                      <a:pPr marL="268288" indent="-171450" algn="l" defTabSz="457200" rtl="0" eaLnBrk="1" latinLnBrk="0" hangingPunct="1">
                        <a:buFont typeface="Wingdings" panose="05000000000000000000" pitchFamily="2" charset="2"/>
                        <a:buChar char="§"/>
                      </a:pPr>
                      <a:r>
                        <a:rPr lang="en-US" sz="1000" dirty="0" smtClean="0">
                          <a:solidFill>
                            <a:schemeClr val="bg1"/>
                          </a:solidFill>
                          <a:ea typeface="MS PGothic" pitchFamily="34" charset="-128"/>
                        </a:rPr>
                        <a:t>Management layer for provisioning, cloud management, ITSM</a:t>
                      </a:r>
                      <a:endParaRPr lang="en-US" sz="1000" kern="1200" dirty="0" smtClean="0">
                        <a:solidFill>
                          <a:schemeClr val="bg1"/>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Release</a:t>
                      </a:r>
                      <a:r>
                        <a:rPr lang="en-US" sz="1000" kern="1200" baseline="0" dirty="0" smtClean="0">
                          <a:solidFill>
                            <a:schemeClr val="tx1">
                              <a:lumMod val="95000"/>
                              <a:lumOff val="5000"/>
                            </a:schemeClr>
                          </a:solidFill>
                          <a:latin typeface="+mn-lt"/>
                          <a:ea typeface="+mn-ea"/>
                          <a:cs typeface="+mn-cs"/>
                        </a:rPr>
                        <a:t> Automation done through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Lack of focus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Separate products/complicated implementation</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bl>
          </a:graphicData>
        </a:graphic>
      </p:graphicFrame>
      <p:sp>
        <p:nvSpPr>
          <p:cNvPr id="8" name="Pentagon 7"/>
          <p:cNvSpPr/>
          <p:nvPr/>
        </p:nvSpPr>
        <p:spPr>
          <a:xfrm>
            <a:off x="1858735" y="1512854"/>
            <a:ext cx="1731932" cy="319172"/>
          </a:xfrm>
          <a:prstGeom prst="homePlate">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dirty="0">
                <a:solidFill>
                  <a:schemeClr val="bg2"/>
                </a:solidFill>
                <a:latin typeface="Calibri" pitchFamily="34" charset="0"/>
                <a:cs typeface="Calibri" pitchFamily="34" charset="0"/>
              </a:rPr>
              <a:t>STRENGTHS</a:t>
            </a:r>
            <a:endParaRPr lang="en-US" sz="1200" b="1" dirty="0">
              <a:solidFill>
                <a:schemeClr val="bg2"/>
              </a:solidFill>
              <a:latin typeface="Calibri" pitchFamily="34" charset="0"/>
              <a:cs typeface="Calibri" pitchFamily="34" charset="0"/>
            </a:endParaRPr>
          </a:p>
        </p:txBody>
      </p:sp>
      <p:sp>
        <p:nvSpPr>
          <p:cNvPr id="9" name="Pentagon 8"/>
          <p:cNvSpPr/>
          <p:nvPr/>
        </p:nvSpPr>
        <p:spPr>
          <a:xfrm>
            <a:off x="3706034" y="1512854"/>
            <a:ext cx="1964783" cy="319172"/>
          </a:xfrm>
          <a:prstGeom prst="homePlate">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a:solidFill>
                  <a:schemeClr val="bg2"/>
                </a:solidFill>
                <a:latin typeface="Calibri" pitchFamily="34" charset="0"/>
                <a:cs typeface="Calibri" pitchFamily="34" charset="0"/>
              </a:rPr>
              <a:t>WEAKNESSES</a:t>
            </a:r>
            <a:endParaRPr lang="en-US" sz="1200" b="1">
              <a:solidFill>
                <a:schemeClr val="bg2"/>
              </a:solidFill>
              <a:latin typeface="Calibri" pitchFamily="34" charset="0"/>
              <a:cs typeface="Calibri" pitchFamily="34" charset="0"/>
            </a:endParaRPr>
          </a:p>
        </p:txBody>
      </p:sp>
      <p:sp>
        <p:nvSpPr>
          <p:cNvPr id="10" name="Pentagon 9"/>
          <p:cNvSpPr/>
          <p:nvPr/>
        </p:nvSpPr>
        <p:spPr>
          <a:xfrm>
            <a:off x="5786183" y="1512854"/>
            <a:ext cx="2758463" cy="319172"/>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a:solidFill>
                  <a:schemeClr val="bg2"/>
                </a:solidFill>
                <a:latin typeface="Calibri" pitchFamily="34" charset="0"/>
                <a:cs typeface="Calibri" pitchFamily="34" charset="0"/>
              </a:rPr>
              <a:t>HOW TO BEAT</a:t>
            </a:r>
            <a:endParaRPr lang="en-US" sz="1200" b="1">
              <a:solidFill>
                <a:schemeClr val="bg2"/>
              </a:solidFill>
              <a:latin typeface="Calibri" pitchFamily="34" charset="0"/>
              <a:cs typeface="Calibri" pitchFamily="34" charset="0"/>
            </a:endParaRPr>
          </a:p>
        </p:txBody>
      </p:sp>
    </p:spTree>
    <p:extLst>
      <p:ext uri="{BB962C8B-B14F-4D97-AF65-F5344CB8AC3E}">
        <p14:creationId xmlns:p14="http://schemas.microsoft.com/office/powerpoint/2010/main" val="409794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Map the Verizon solution with the SDLC</a:t>
            </a:r>
            <a:endParaRPr lang="en-US" dirty="0"/>
          </a:p>
        </p:txBody>
      </p:sp>
    </p:spTree>
    <p:extLst>
      <p:ext uri="{BB962C8B-B14F-4D97-AF65-F5344CB8AC3E}">
        <p14:creationId xmlns:p14="http://schemas.microsoft.com/office/powerpoint/2010/main" val="40661657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This is the </a:t>
            </a:r>
            <a:br>
              <a:rPr lang="en-US" dirty="0" smtClean="0"/>
            </a:br>
            <a:r>
              <a:rPr lang="en-US" dirty="0" smtClean="0"/>
              <a:t>yellow option </a:t>
            </a:r>
            <a:br>
              <a:rPr lang="en-US" dirty="0" smtClean="0"/>
            </a:br>
            <a:r>
              <a:rPr lang="en-US" dirty="0" smtClean="0"/>
              <a:t>for the alternate section header.</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36</a:t>
            </a:fld>
            <a:endParaRPr lang="en-US"/>
          </a:p>
        </p:txBody>
      </p:sp>
      <p:sp>
        <p:nvSpPr>
          <p:cNvPr id="5" name="Text Placeholder 4"/>
          <p:cNvSpPr>
            <a:spLocks noGrp="1"/>
          </p:cNvSpPr>
          <p:nvPr>
            <p:ph type="body" sz="quarter" idx="13"/>
          </p:nvPr>
        </p:nvSpPr>
        <p:spPr/>
        <p:txBody>
          <a:bodyPr/>
          <a:lstStyle/>
          <a:p>
            <a:r>
              <a:rPr lang="en-US" dirty="0"/>
              <a:t>Supporting text goes here. Use this </a:t>
            </a:r>
            <a:br>
              <a:rPr lang="en-US" dirty="0"/>
            </a:br>
            <a:r>
              <a:rPr lang="en-US" dirty="0"/>
              <a:t>text level as a lead-in or summary paragraph. Use the “Increase List Level” and “Decrease List Level” buttons in the “Paragraph” section </a:t>
            </a:r>
            <a:br>
              <a:rPr lang="en-US" dirty="0"/>
            </a:br>
            <a:r>
              <a:rPr lang="en-US" dirty="0"/>
              <a:t>of the Home tab to change text levels.</a:t>
            </a:r>
          </a:p>
          <a:p>
            <a:pPr lvl="1"/>
            <a:r>
              <a:rPr lang="en-US" dirty="0"/>
              <a:t>Additional text levels are possible, like this</a:t>
            </a:r>
            <a:r>
              <a:rPr lang="en-US" dirty="0" smtClean="0"/>
              <a:t>.</a:t>
            </a:r>
            <a:endParaRPr lang="en-US" dirty="0"/>
          </a:p>
        </p:txBody>
      </p:sp>
    </p:spTree>
    <p:extLst>
      <p:ext uri="{BB962C8B-B14F-4D97-AF65-F5344CB8AC3E}">
        <p14:creationId xmlns:p14="http://schemas.microsoft.com/office/powerpoint/2010/main" val="20109278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This is the </a:t>
            </a:r>
            <a:br>
              <a:rPr lang="en-US" dirty="0" smtClean="0"/>
            </a:br>
            <a:r>
              <a:rPr lang="en-US" dirty="0" smtClean="0"/>
              <a:t>orange option </a:t>
            </a:r>
            <a:br>
              <a:rPr lang="en-US" dirty="0" smtClean="0"/>
            </a:br>
            <a:r>
              <a:rPr lang="en-US" dirty="0" smtClean="0"/>
              <a:t>for the alternate section header.</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37</a:t>
            </a:fld>
            <a:endParaRPr lang="en-US"/>
          </a:p>
        </p:txBody>
      </p:sp>
      <p:sp>
        <p:nvSpPr>
          <p:cNvPr id="5" name="Text Placeholder 4"/>
          <p:cNvSpPr>
            <a:spLocks noGrp="1"/>
          </p:cNvSpPr>
          <p:nvPr>
            <p:ph type="body" sz="quarter" idx="13"/>
          </p:nvPr>
        </p:nvSpPr>
        <p:spPr/>
        <p:txBody>
          <a:bodyPr/>
          <a:lstStyle/>
          <a:p>
            <a:r>
              <a:rPr lang="en-US" dirty="0"/>
              <a:t>Supporting text goes here. Use this </a:t>
            </a:r>
            <a:br>
              <a:rPr lang="en-US" dirty="0"/>
            </a:br>
            <a:r>
              <a:rPr lang="en-US" dirty="0"/>
              <a:t>text level as a lead-in or summary paragraph. Use the “Increase List Level” and “Decrease List Level” buttons in the “Paragraph” section </a:t>
            </a:r>
            <a:br>
              <a:rPr lang="en-US" dirty="0"/>
            </a:br>
            <a:r>
              <a:rPr lang="en-US" dirty="0"/>
              <a:t>of the Home tab to change text levels.</a:t>
            </a:r>
          </a:p>
          <a:p>
            <a:pPr lvl="1"/>
            <a:r>
              <a:rPr lang="en-US" dirty="0"/>
              <a:t>Additional text levels are possible, like this</a:t>
            </a:r>
            <a:r>
              <a:rPr lang="en-US" dirty="0" smtClean="0"/>
              <a:t>.</a:t>
            </a:r>
            <a:endParaRPr lang="en-US" dirty="0"/>
          </a:p>
        </p:txBody>
      </p:sp>
    </p:spTree>
    <p:extLst>
      <p:ext uri="{BB962C8B-B14F-4D97-AF65-F5344CB8AC3E}">
        <p14:creationId xmlns:p14="http://schemas.microsoft.com/office/powerpoint/2010/main" val="2226944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12D0507-9F86-7A45-BE8E-43760B9F92AA}" type="slidenum">
              <a:rPr lang="en-US" smtClean="0"/>
              <a:pPr/>
              <a:t>38</a:t>
            </a:fld>
            <a:endParaRPr lang="en-US" dirty="0"/>
          </a:p>
        </p:txBody>
      </p:sp>
    </p:spTree>
    <p:extLst>
      <p:ext uri="{BB962C8B-B14F-4D97-AF65-F5344CB8AC3E}">
        <p14:creationId xmlns:p14="http://schemas.microsoft.com/office/powerpoint/2010/main" val="1405018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36066"/>
            <a:ext cx="7086600" cy="664718"/>
          </a:xfrm>
        </p:spPr>
        <p:txBody>
          <a:bodyPr>
            <a:normAutofit/>
          </a:bodyPr>
          <a:lstStyle/>
          <a:p>
            <a:r>
              <a:rPr lang="en-US" dirty="0" smtClean="0"/>
              <a:t>Digital Transformation</a:t>
            </a:r>
            <a:endParaRPr lang="en-US" dirty="0"/>
          </a:p>
        </p:txBody>
      </p:sp>
      <p:pic>
        <p:nvPicPr>
          <p:cNvPr id="1028" name="Picture 4" descr="Image result for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820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919" y="2382011"/>
            <a:ext cx="275719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04" y="2382011"/>
            <a:ext cx="2873611"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62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881" y="860765"/>
            <a:ext cx="5808011" cy="5585695"/>
          </a:xfrm>
          <a:prstGeom prst="rect">
            <a:avLst/>
          </a:prstGeom>
        </p:spPr>
      </p:pic>
      <p:pic>
        <p:nvPicPr>
          <p:cNvPr id="7" name="Picture 6"/>
          <p:cNvPicPr>
            <a:picLocks noChangeAspect="1"/>
          </p:cNvPicPr>
          <p:nvPr/>
        </p:nvPicPr>
        <p:blipFill>
          <a:blip r:embed="rId3"/>
          <a:stretch>
            <a:fillRect/>
          </a:stretch>
        </p:blipFill>
        <p:spPr>
          <a:xfrm>
            <a:off x="5830872" y="2064960"/>
            <a:ext cx="3506153" cy="4381500"/>
          </a:xfrm>
          <a:prstGeom prst="rect">
            <a:avLst/>
          </a:prstGeom>
        </p:spPr>
      </p:pic>
      <p:pic>
        <p:nvPicPr>
          <p:cNvPr id="6" name="Picture 5"/>
          <p:cNvPicPr>
            <a:picLocks noChangeAspect="1"/>
          </p:cNvPicPr>
          <p:nvPr/>
        </p:nvPicPr>
        <p:blipFill>
          <a:blip r:embed="rId4"/>
          <a:stretch>
            <a:fillRect/>
          </a:stretch>
        </p:blipFill>
        <p:spPr>
          <a:xfrm>
            <a:off x="6116622" y="478345"/>
            <a:ext cx="1928813" cy="1217295"/>
          </a:xfrm>
          <a:prstGeom prst="rect">
            <a:avLst/>
          </a:prstGeom>
        </p:spPr>
      </p:pic>
    </p:spTree>
    <p:extLst>
      <p:ext uri="{BB962C8B-B14F-4D97-AF65-F5344CB8AC3E}">
        <p14:creationId xmlns:p14="http://schemas.microsoft.com/office/powerpoint/2010/main" val="4160653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a:t>
            </a:r>
            <a:r>
              <a:rPr lang="en-US" i="1" dirty="0"/>
              <a:t>Better</a:t>
            </a:r>
            <a:r>
              <a:rPr lang="en-US" dirty="0"/>
              <a:t> Brand</a:t>
            </a:r>
            <a:endParaRPr lang="en-US" dirty="0"/>
          </a:p>
        </p:txBody>
      </p:sp>
      <p:grpSp>
        <p:nvGrpSpPr>
          <p:cNvPr id="7" name="Group 6"/>
          <p:cNvGrpSpPr/>
          <p:nvPr/>
        </p:nvGrpSpPr>
        <p:grpSpPr>
          <a:xfrm>
            <a:off x="835310" y="4056848"/>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1" name="Picture 1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grpSp>
        <p:nvGrpSpPr>
          <p:cNvPr id="30" name="Group 29"/>
          <p:cNvGrpSpPr/>
          <p:nvPr/>
        </p:nvGrpSpPr>
        <p:grpSpPr>
          <a:xfrm>
            <a:off x="131690" y="5231265"/>
            <a:ext cx="715260" cy="791555"/>
            <a:chOff x="236247" y="1940574"/>
            <a:chExt cx="973592" cy="1059688"/>
          </a:xfrm>
        </p:grpSpPr>
        <p:pic>
          <p:nvPicPr>
            <p:cNvPr id="31" name="Picture 30"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2" name="Picture 31"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grpSp>
        <p:nvGrpSpPr>
          <p:cNvPr id="33" name="Group 32"/>
          <p:cNvGrpSpPr/>
          <p:nvPr/>
        </p:nvGrpSpPr>
        <p:grpSpPr>
          <a:xfrm>
            <a:off x="7977343" y="5251768"/>
            <a:ext cx="822900" cy="706741"/>
            <a:chOff x="5678836" y="2266950"/>
            <a:chExt cx="2368480" cy="1945627"/>
          </a:xfrm>
        </p:grpSpPr>
        <p:grpSp>
          <p:nvGrpSpPr>
            <p:cNvPr id="34" name="Group 33"/>
            <p:cNvGrpSpPr/>
            <p:nvPr/>
          </p:nvGrpSpPr>
          <p:grpSpPr>
            <a:xfrm>
              <a:off x="6251191" y="2266950"/>
              <a:ext cx="1136580" cy="964345"/>
              <a:chOff x="6953320" y="2343150"/>
              <a:chExt cx="1136580" cy="964345"/>
            </a:xfrm>
          </p:grpSpPr>
          <p:pic>
            <p:nvPicPr>
              <p:cNvPr id="42" name="Picture 41"/>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3" name="Picture 42"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6910736" y="2626545"/>
              <a:ext cx="1136580" cy="964345"/>
              <a:chOff x="6953320" y="2343150"/>
              <a:chExt cx="1136580" cy="964345"/>
            </a:xfrm>
          </p:grpSpPr>
          <p:pic>
            <p:nvPicPr>
              <p:cNvPr id="40" name="Picture 39"/>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1" name="Picture 40"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6" name="Group 35"/>
            <p:cNvGrpSpPr/>
            <p:nvPr/>
          </p:nvGrpSpPr>
          <p:grpSpPr>
            <a:xfrm>
              <a:off x="5678836" y="2663790"/>
              <a:ext cx="927100" cy="927100"/>
              <a:chOff x="6172200" y="2571750"/>
              <a:chExt cx="927100" cy="927100"/>
            </a:xfrm>
          </p:grpSpPr>
          <p:pic>
            <p:nvPicPr>
              <p:cNvPr id="38" name="Picture 37"/>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9" name="Picture 38" descr="color_informationstorage_color.png"/>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7" name="Picture 36" descr="Delivery.png"/>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4" name="TextBox 43"/>
          <p:cNvSpPr txBox="1"/>
          <p:nvPr/>
        </p:nvSpPr>
        <p:spPr>
          <a:xfrm>
            <a:off x="1697532" y="6138437"/>
            <a:ext cx="659155" cy="369332"/>
          </a:xfrm>
          <a:prstGeom prst="rect">
            <a:avLst/>
          </a:prstGeom>
          <a:noFill/>
        </p:spPr>
        <p:txBody>
          <a:bodyPr wrap="none" rtlCol="0">
            <a:spAutoFit/>
          </a:bodyPr>
          <a:lstStyle/>
          <a:p>
            <a:r>
              <a:rPr lang="en-US" dirty="0"/>
              <a:t>DEV</a:t>
            </a:r>
            <a:endParaRPr lang="en-US" dirty="0"/>
          </a:p>
        </p:txBody>
      </p:sp>
      <p:sp>
        <p:nvSpPr>
          <p:cNvPr id="45" name="TextBox 44"/>
          <p:cNvSpPr txBox="1"/>
          <p:nvPr/>
        </p:nvSpPr>
        <p:spPr>
          <a:xfrm>
            <a:off x="6611035" y="6138437"/>
            <a:ext cx="851515" cy="369332"/>
          </a:xfrm>
          <a:prstGeom prst="rect">
            <a:avLst/>
          </a:prstGeom>
          <a:noFill/>
        </p:spPr>
        <p:txBody>
          <a:bodyPr wrap="none" rtlCol="0">
            <a:spAutoFit/>
          </a:bodyPr>
          <a:lstStyle/>
          <a:p>
            <a:r>
              <a:rPr lang="en-US" dirty="0"/>
              <a:t>PROD</a:t>
            </a:r>
            <a:endParaRPr lang="en-US" dirty="0"/>
          </a:p>
        </p:txBody>
      </p:sp>
      <p:sp>
        <p:nvSpPr>
          <p:cNvPr id="46" name="TextBox 45"/>
          <p:cNvSpPr txBox="1"/>
          <p:nvPr/>
        </p:nvSpPr>
        <p:spPr>
          <a:xfrm>
            <a:off x="3079499" y="6138437"/>
            <a:ext cx="556563" cy="369332"/>
          </a:xfrm>
          <a:prstGeom prst="rect">
            <a:avLst/>
          </a:prstGeom>
          <a:noFill/>
        </p:spPr>
        <p:txBody>
          <a:bodyPr wrap="none" rtlCol="0">
            <a:spAutoFit/>
          </a:bodyPr>
          <a:lstStyle/>
          <a:p>
            <a:r>
              <a:rPr lang="en-US" dirty="0"/>
              <a:t>INT</a:t>
            </a:r>
            <a:endParaRPr lang="en-US" dirty="0"/>
          </a:p>
        </p:txBody>
      </p:sp>
      <p:sp>
        <p:nvSpPr>
          <p:cNvPr id="47" name="TextBox 46"/>
          <p:cNvSpPr txBox="1"/>
          <p:nvPr/>
        </p:nvSpPr>
        <p:spPr>
          <a:xfrm>
            <a:off x="4295436" y="6138437"/>
            <a:ext cx="629211" cy="369332"/>
          </a:xfrm>
          <a:prstGeom prst="rect">
            <a:avLst/>
          </a:prstGeom>
          <a:noFill/>
        </p:spPr>
        <p:txBody>
          <a:bodyPr wrap="none" rtlCol="0">
            <a:spAutoFit/>
          </a:bodyPr>
          <a:lstStyle/>
          <a:p>
            <a:r>
              <a:rPr lang="en-US" dirty="0"/>
              <a:t>UAT</a:t>
            </a:r>
            <a:endParaRPr lang="en-US" dirty="0"/>
          </a:p>
        </p:txBody>
      </p:sp>
      <p:sp>
        <p:nvSpPr>
          <p:cNvPr id="48" name="TextBox 47"/>
          <p:cNvSpPr txBox="1"/>
          <p:nvPr/>
        </p:nvSpPr>
        <p:spPr>
          <a:xfrm>
            <a:off x="5488871" y="6138437"/>
            <a:ext cx="800219" cy="369332"/>
          </a:xfrm>
          <a:prstGeom prst="rect">
            <a:avLst/>
          </a:prstGeom>
          <a:noFill/>
        </p:spPr>
        <p:txBody>
          <a:bodyPr wrap="none" rtlCol="0">
            <a:spAutoFit/>
          </a:bodyPr>
          <a:lstStyle/>
          <a:p>
            <a:r>
              <a:rPr lang="en-US" dirty="0"/>
              <a:t>PERF</a:t>
            </a:r>
            <a:endParaRPr lang="en-US" dirty="0"/>
          </a:p>
        </p:txBody>
      </p:sp>
      <p:grpSp>
        <p:nvGrpSpPr>
          <p:cNvPr id="49" name="Group 48"/>
          <p:cNvGrpSpPr/>
          <p:nvPr/>
        </p:nvGrpSpPr>
        <p:grpSpPr>
          <a:xfrm>
            <a:off x="2193239" y="1356266"/>
            <a:ext cx="4942836" cy="1856878"/>
            <a:chOff x="2143652" y="332809"/>
            <a:chExt cx="4942836" cy="1856878"/>
          </a:xfrm>
        </p:grpSpPr>
        <p:sp>
          <p:nvSpPr>
            <p:cNvPr id="50" name="Oval 49"/>
            <p:cNvSpPr/>
            <p:nvPr/>
          </p:nvSpPr>
          <p:spPr>
            <a:xfrm>
              <a:off x="5229610"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1" name="Oval 50"/>
            <p:cNvSpPr/>
            <p:nvPr/>
          </p:nvSpPr>
          <p:spPr>
            <a:xfrm>
              <a:off x="5339139"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2" name="Oval 51"/>
            <p:cNvSpPr/>
            <p:nvPr/>
          </p:nvSpPr>
          <p:spPr>
            <a:xfrm>
              <a:off x="2143652"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3" name="Oval 52"/>
            <p:cNvSpPr/>
            <p:nvPr/>
          </p:nvSpPr>
          <p:spPr>
            <a:xfrm>
              <a:off x="2253181"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4" name="Oval 53"/>
            <p:cNvSpPr/>
            <p:nvPr/>
          </p:nvSpPr>
          <p:spPr bwMode="auto">
            <a:xfrm>
              <a:off x="2424078"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5" name="Oval 54"/>
            <p:cNvSpPr/>
            <p:nvPr/>
          </p:nvSpPr>
          <p:spPr bwMode="auto">
            <a:xfrm>
              <a:off x="5510036"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6" name="Rectangle 55"/>
            <p:cNvSpPr/>
            <p:nvPr/>
          </p:nvSpPr>
          <p:spPr bwMode="auto">
            <a:xfrm>
              <a:off x="2354505"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DELIVERED</a:t>
              </a:r>
              <a:r>
                <a:rPr lang="en-US" sz="2000" kern="0" dirty="0">
                  <a:solidFill>
                    <a:srgbClr val="FFFFFF"/>
                  </a:solidFill>
                  <a:cs typeface="Arial Unicode MS" pitchFamily="34" charset="-128"/>
                </a:rPr>
                <a:t/>
              </a:r>
              <a:br>
                <a:rPr lang="en-US" sz="2000" kern="0" dirty="0">
                  <a:solidFill>
                    <a:srgbClr val="FFFFFF"/>
                  </a:solidFill>
                  <a:cs typeface="Arial Unicode MS" pitchFamily="34" charset="-128"/>
                </a:rPr>
              </a:br>
              <a:r>
                <a:rPr lang="en-US" sz="2200" b="1" kern="0" spc="-40" dirty="0">
                  <a:solidFill>
                    <a:srgbClr val="FFC91C"/>
                  </a:solidFill>
                  <a:cs typeface="Arial Unicode MS" pitchFamily="34" charset="-128"/>
                </a:rPr>
                <a:t>RAPIDLY</a:t>
              </a:r>
            </a:p>
          </p:txBody>
        </p:sp>
        <p:sp>
          <p:nvSpPr>
            <p:cNvPr id="57" name="Rectangle 56"/>
            <p:cNvSpPr/>
            <p:nvPr/>
          </p:nvSpPr>
          <p:spPr bwMode="auto">
            <a:xfrm flipH="1">
              <a:off x="5400708" y="1139157"/>
              <a:ext cx="1514682" cy="338554"/>
            </a:xfrm>
            <a:prstGeom prst="rect">
              <a:avLst/>
            </a:prstGeom>
            <a:noFill/>
            <a:ln w="9525">
              <a:noFill/>
              <a:prstDash val="sysDot"/>
            </a:ln>
          </p:spPr>
          <p:txBody>
            <a:bodyPr wrap="square">
              <a:spAutoFit/>
            </a:bodyPr>
            <a:lstStyle/>
            <a:p>
              <a:pPr algn="ctr" defTabSz="914400">
                <a:lnSpc>
                  <a:spcPct val="80000"/>
                </a:lnSpc>
                <a:buClr>
                  <a:srgbClr val="FFFFFF"/>
                </a:buClr>
                <a:defRPr/>
              </a:pPr>
              <a:r>
                <a:rPr lang="en-US" sz="2000" b="1" kern="0" spc="-40" dirty="0">
                  <a:solidFill>
                    <a:srgbClr val="BD66A9">
                      <a:lumMod val="60000"/>
                      <a:lumOff val="40000"/>
                    </a:srgbClr>
                  </a:solidFill>
                  <a:cs typeface="Arial Unicode MS" pitchFamily="34" charset="-128"/>
                </a:rPr>
                <a:t>RESILIENT</a:t>
              </a:r>
              <a:endParaRPr lang="en-US" sz="2200" b="1" kern="0" spc="-40" dirty="0">
                <a:solidFill>
                  <a:srgbClr val="BD66A9">
                    <a:lumMod val="60000"/>
                    <a:lumOff val="40000"/>
                  </a:srgbClr>
                </a:solidFill>
                <a:cs typeface="Arial Unicode MS" pitchFamily="34" charset="-128"/>
              </a:endParaRPr>
            </a:p>
          </p:txBody>
        </p:sp>
        <p:sp>
          <p:nvSpPr>
            <p:cNvPr id="58" name="Oval 57"/>
            <p:cNvSpPr/>
            <p:nvPr/>
          </p:nvSpPr>
          <p:spPr>
            <a:xfrm>
              <a:off x="3686631"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9" name="Oval 58"/>
            <p:cNvSpPr/>
            <p:nvPr/>
          </p:nvSpPr>
          <p:spPr>
            <a:xfrm>
              <a:off x="3796160"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60" name="Oval 59"/>
            <p:cNvSpPr/>
            <p:nvPr/>
          </p:nvSpPr>
          <p:spPr bwMode="auto">
            <a:xfrm>
              <a:off x="3967057"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61" name="Rectangle 60"/>
            <p:cNvSpPr/>
            <p:nvPr/>
          </p:nvSpPr>
          <p:spPr bwMode="auto">
            <a:xfrm>
              <a:off x="3897484"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HIGH-</a:t>
              </a:r>
              <a:r>
                <a:rPr lang="en-US" sz="2800" kern="0" dirty="0">
                  <a:solidFill>
                    <a:srgbClr val="FFFFFF"/>
                  </a:solidFill>
                  <a:cs typeface="Arial Unicode MS" pitchFamily="34" charset="-128"/>
                </a:rPr>
                <a:t/>
              </a:r>
              <a:br>
                <a:rPr lang="en-US" sz="2800" kern="0" dirty="0">
                  <a:solidFill>
                    <a:srgbClr val="FFFFFF"/>
                  </a:solidFill>
                  <a:cs typeface="Arial Unicode MS" pitchFamily="34" charset="-128"/>
                </a:rPr>
              </a:br>
              <a:r>
                <a:rPr lang="en-US" sz="2200" b="1" kern="0" spc="-40" dirty="0">
                  <a:solidFill>
                    <a:srgbClr val="57C1B4"/>
                  </a:solidFill>
                  <a:cs typeface="Arial Unicode MS" pitchFamily="34" charset="-128"/>
                </a:rPr>
                <a:t>QUALITY</a:t>
              </a:r>
            </a:p>
          </p:txBody>
        </p:sp>
      </p:grpSp>
    </p:spTree>
    <p:extLst>
      <p:ext uri="{BB962C8B-B14F-4D97-AF65-F5344CB8AC3E}">
        <p14:creationId xmlns:p14="http://schemas.microsoft.com/office/powerpoint/2010/main" val="78594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outVertical)">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8" y="2686050"/>
            <a:ext cx="8772525" cy="1485900"/>
          </a:xfrm>
          <a:prstGeom prst="rect">
            <a:avLst/>
          </a:prstGeom>
        </p:spPr>
      </p:pic>
    </p:spTree>
    <p:extLst>
      <p:ext uri="{BB962C8B-B14F-4D97-AF65-F5344CB8AC3E}">
        <p14:creationId xmlns:p14="http://schemas.microsoft.com/office/powerpoint/2010/main" val="30290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58" y="243214"/>
            <a:ext cx="5857929" cy="800272"/>
          </a:xfrm>
        </p:spPr>
        <p:txBody>
          <a:bodyPr/>
          <a:lstStyle/>
          <a:p>
            <a:r>
              <a:rPr lang="en-US" dirty="0"/>
              <a:t>Patrick </a:t>
            </a:r>
            <a:r>
              <a:rPr lang="en-US" dirty="0" err="1"/>
              <a:t>Debios</a:t>
            </a:r>
            <a:endParaRPr lang="en-US" dirty="0"/>
          </a:p>
        </p:txBody>
      </p:sp>
      <p:grpSp>
        <p:nvGrpSpPr>
          <p:cNvPr id="3" name="Group 2"/>
          <p:cNvGrpSpPr/>
          <p:nvPr/>
        </p:nvGrpSpPr>
        <p:grpSpPr>
          <a:xfrm>
            <a:off x="922464" y="2440597"/>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352121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2" y="348107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3615014"/>
            <a:ext cx="715260" cy="791555"/>
            <a:chOff x="236247" y="1940574"/>
            <a:chExt cx="973592" cy="1059688"/>
          </a:xfrm>
        </p:grpSpPr>
        <p:pic>
          <p:nvPicPr>
            <p:cNvPr id="29" name="Picture 28"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2" y="352974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363551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4325040"/>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4471500"/>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45" name="TextBox 44"/>
          <p:cNvSpPr txBox="1"/>
          <p:nvPr/>
        </p:nvSpPr>
        <p:spPr>
          <a:xfrm>
            <a:off x="1784686" y="4522186"/>
            <a:ext cx="659155" cy="369332"/>
          </a:xfrm>
          <a:prstGeom prst="rect">
            <a:avLst/>
          </a:prstGeom>
          <a:noFill/>
        </p:spPr>
        <p:txBody>
          <a:bodyPr wrap="none" rtlCol="0">
            <a:spAutoFit/>
          </a:bodyPr>
          <a:lstStyle/>
          <a:p>
            <a:r>
              <a:rPr lang="en-US" dirty="0"/>
              <a:t>DEV</a:t>
            </a:r>
            <a:endParaRPr lang="en-US" dirty="0"/>
          </a:p>
        </p:txBody>
      </p:sp>
      <p:sp>
        <p:nvSpPr>
          <p:cNvPr id="46" name="TextBox 45"/>
          <p:cNvSpPr txBox="1"/>
          <p:nvPr/>
        </p:nvSpPr>
        <p:spPr>
          <a:xfrm>
            <a:off x="6698189" y="4522186"/>
            <a:ext cx="851515" cy="369332"/>
          </a:xfrm>
          <a:prstGeom prst="rect">
            <a:avLst/>
          </a:prstGeom>
          <a:noFill/>
        </p:spPr>
        <p:txBody>
          <a:bodyPr wrap="none" rtlCol="0">
            <a:spAutoFit/>
          </a:bodyPr>
          <a:lstStyle/>
          <a:p>
            <a:r>
              <a:rPr lang="en-US" dirty="0"/>
              <a:t>PROD</a:t>
            </a:r>
            <a:endParaRPr lang="en-US" dirty="0"/>
          </a:p>
        </p:txBody>
      </p:sp>
      <p:sp>
        <p:nvSpPr>
          <p:cNvPr id="47" name="TextBox 46"/>
          <p:cNvSpPr txBox="1"/>
          <p:nvPr/>
        </p:nvSpPr>
        <p:spPr>
          <a:xfrm>
            <a:off x="3166653" y="4522186"/>
            <a:ext cx="556563" cy="369332"/>
          </a:xfrm>
          <a:prstGeom prst="rect">
            <a:avLst/>
          </a:prstGeom>
          <a:noFill/>
        </p:spPr>
        <p:txBody>
          <a:bodyPr wrap="none" rtlCol="0">
            <a:spAutoFit/>
          </a:bodyPr>
          <a:lstStyle/>
          <a:p>
            <a:r>
              <a:rPr lang="en-US" dirty="0"/>
              <a:t>INT</a:t>
            </a:r>
            <a:endParaRPr lang="en-US" dirty="0"/>
          </a:p>
        </p:txBody>
      </p:sp>
      <p:sp>
        <p:nvSpPr>
          <p:cNvPr id="48" name="TextBox 47"/>
          <p:cNvSpPr txBox="1"/>
          <p:nvPr/>
        </p:nvSpPr>
        <p:spPr>
          <a:xfrm>
            <a:off x="4382590" y="4522186"/>
            <a:ext cx="629211" cy="369332"/>
          </a:xfrm>
          <a:prstGeom prst="rect">
            <a:avLst/>
          </a:prstGeom>
          <a:noFill/>
        </p:spPr>
        <p:txBody>
          <a:bodyPr wrap="none" rtlCol="0">
            <a:spAutoFit/>
          </a:bodyPr>
          <a:lstStyle/>
          <a:p>
            <a:r>
              <a:rPr lang="en-US" dirty="0"/>
              <a:t>UAT</a:t>
            </a:r>
            <a:endParaRPr lang="en-US" dirty="0"/>
          </a:p>
        </p:txBody>
      </p:sp>
      <p:sp>
        <p:nvSpPr>
          <p:cNvPr id="49" name="TextBox 48"/>
          <p:cNvSpPr txBox="1"/>
          <p:nvPr/>
        </p:nvSpPr>
        <p:spPr>
          <a:xfrm>
            <a:off x="5576025" y="4522186"/>
            <a:ext cx="800219" cy="369332"/>
          </a:xfrm>
          <a:prstGeom prst="rect">
            <a:avLst/>
          </a:prstGeom>
          <a:noFill/>
        </p:spPr>
        <p:txBody>
          <a:bodyPr wrap="none" rtlCol="0">
            <a:spAutoFit/>
          </a:bodyPr>
          <a:lstStyle/>
          <a:p>
            <a:r>
              <a:rPr lang="en-US" dirty="0"/>
              <a:t>PERF</a:t>
            </a:r>
            <a:endParaRPr lang="en-US" dirty="0"/>
          </a:p>
        </p:txBody>
      </p:sp>
      <p:pic>
        <p:nvPicPr>
          <p:cNvPr id="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151" y="2853043"/>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ounded Rectangle 51"/>
          <p:cNvSpPr/>
          <p:nvPr/>
        </p:nvSpPr>
        <p:spPr>
          <a:xfrm>
            <a:off x="8176303" y="3391126"/>
            <a:ext cx="711093" cy="182106"/>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endParaRPr lang="en-US" sz="1000" dirty="0">
              <a:cs typeface="Arial" pitchFamily="34" charset="0"/>
            </a:endParaRPr>
          </a:p>
        </p:txBody>
      </p:sp>
      <p:grpSp>
        <p:nvGrpSpPr>
          <p:cNvPr id="53" name="Group 52"/>
          <p:cNvGrpSpPr/>
          <p:nvPr/>
        </p:nvGrpSpPr>
        <p:grpSpPr>
          <a:xfrm>
            <a:off x="3035945" y="5349887"/>
            <a:ext cx="2682688" cy="1546464"/>
            <a:chOff x="5100521" y="5023777"/>
            <a:chExt cx="2682688" cy="1658762"/>
          </a:xfrm>
        </p:grpSpPr>
        <p:pic>
          <p:nvPicPr>
            <p:cNvPr id="3076" name="Picture 4" descr="Image result for cloud provid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verizon col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434706" y="5153092"/>
            <a:ext cx="1642178" cy="1412298"/>
            <a:chOff x="380932" y="5060433"/>
            <a:chExt cx="1903749" cy="1595168"/>
          </a:xfrm>
        </p:grpSpPr>
        <p:pic>
          <p:nvPicPr>
            <p:cNvPr id="3084" name="Picture 12" descr="Image result for vmwar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virtual machin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55" name="Arc 54"/>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6" name="Picture 2" descr="http://itrevolution.com/wp-content/uploads/2012/03/deboi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8634" y="525683"/>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15"/>
          <a:stretch>
            <a:fillRect/>
          </a:stretch>
        </p:blipFill>
        <p:spPr>
          <a:xfrm>
            <a:off x="282149" y="1950010"/>
            <a:ext cx="823031" cy="829128"/>
          </a:xfrm>
          <a:prstGeom prst="rect">
            <a:avLst/>
          </a:prstGeom>
        </p:spPr>
      </p:pic>
      <p:sp>
        <p:nvSpPr>
          <p:cNvPr id="69" name="TextBox 68"/>
          <p:cNvSpPr txBox="1"/>
          <p:nvPr/>
        </p:nvSpPr>
        <p:spPr>
          <a:xfrm>
            <a:off x="756041" y="2039188"/>
            <a:ext cx="988149" cy="277127"/>
          </a:xfrm>
          <a:prstGeom prst="rect">
            <a:avLst/>
          </a:prstGeom>
          <a:noFill/>
        </p:spPr>
        <p:txBody>
          <a:bodyPr wrap="square" rtlCol="0">
            <a:spAutoFit/>
          </a:bodyPr>
          <a:lstStyle/>
          <a:p>
            <a:pPr algn="ctr"/>
            <a:r>
              <a:rPr lang="nl-BE" sz="1201" dirty="0"/>
              <a:t>application</a:t>
            </a:r>
            <a:endParaRPr lang="nl-BE" sz="1351" dirty="0"/>
          </a:p>
        </p:txBody>
      </p:sp>
      <p:pic>
        <p:nvPicPr>
          <p:cNvPr id="3086" name="Picture 14" descr="San Francisco, Colocation Services.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1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0314" y="2086749"/>
            <a:ext cx="351011" cy="905651"/>
          </a:xfrm>
          <a:prstGeom prst="rect">
            <a:avLst/>
          </a:prstGeom>
        </p:spPr>
      </p:pic>
      <p:sp>
        <p:nvSpPr>
          <p:cNvPr id="72" name="Title 1"/>
          <p:cNvSpPr txBox="1">
            <a:spLocks/>
          </p:cNvSpPr>
          <p:nvPr/>
        </p:nvSpPr>
        <p:spPr bwMode="gray">
          <a:xfrm>
            <a:off x="7795879" y="1339686"/>
            <a:ext cx="1189092" cy="529567"/>
          </a:xfrm>
          <a:prstGeom prst="rect">
            <a:avLst/>
          </a:prstGeom>
        </p:spPr>
        <p:txBody>
          <a:bodyPr vert="horz" lIns="0" tIns="0" rIns="0" bIns="0" rtlCol="0" anchor="t" anchorCtr="0">
            <a:normAutofit fontScale="775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Data  Management/</a:t>
            </a:r>
          </a:p>
          <a:p>
            <a:r>
              <a:rPr lang="en-US" sz="1800" dirty="0"/>
              <a:t>Assurance </a:t>
            </a:r>
            <a:endParaRPr lang="en-US" dirty="0"/>
          </a:p>
        </p:txBody>
      </p:sp>
      <p:sp>
        <p:nvSpPr>
          <p:cNvPr id="73" name="Title 1"/>
          <p:cNvSpPr txBox="1">
            <a:spLocks/>
          </p:cNvSpPr>
          <p:nvPr/>
        </p:nvSpPr>
        <p:spPr bwMode="gray">
          <a:xfrm>
            <a:off x="5864893" y="1726675"/>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Network</a:t>
            </a:r>
            <a:endParaRPr lang="en-US" sz="1800" dirty="0"/>
          </a:p>
        </p:txBody>
      </p:sp>
      <p:sp>
        <p:nvSpPr>
          <p:cNvPr id="74" name="Title 1"/>
          <p:cNvSpPr txBox="1">
            <a:spLocks/>
          </p:cNvSpPr>
          <p:nvPr/>
        </p:nvSpPr>
        <p:spPr bwMode="gray">
          <a:xfrm>
            <a:off x="5063425" y="987511"/>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a:t>Compliance</a:t>
            </a:r>
            <a:r>
              <a:rPr lang="en-US" sz="1800" dirty="0"/>
              <a:t> </a:t>
            </a:r>
            <a:r>
              <a:rPr lang="en-US" sz="1800" dirty="0">
                <a:solidFill>
                  <a:srgbClr val="FF0000"/>
                </a:solidFill>
              </a:rPr>
              <a:t>Rules, Transparency, Regulations, Policies,  LAW,  Standards, Requirements</a:t>
            </a:r>
            <a:endParaRPr lang="en-US" dirty="0">
              <a:solidFill>
                <a:srgbClr val="FF0000"/>
              </a:solidFill>
            </a:endParaRPr>
          </a:p>
        </p:txBody>
      </p:sp>
      <p:sp>
        <p:nvSpPr>
          <p:cNvPr id="75" name="Title 1"/>
          <p:cNvSpPr txBox="1">
            <a:spLocks/>
          </p:cNvSpPr>
          <p:nvPr/>
        </p:nvSpPr>
        <p:spPr bwMode="gray">
          <a:xfrm>
            <a:off x="6870883" y="911194"/>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Security</a:t>
            </a:r>
            <a:r>
              <a:rPr lang="en-US" dirty="0"/>
              <a:t>  </a:t>
            </a:r>
            <a:endParaRPr lang="en-US" dirty="0"/>
          </a:p>
        </p:txBody>
      </p:sp>
      <p:sp>
        <p:nvSpPr>
          <p:cNvPr id="76" name="Rectangle 75"/>
          <p:cNvSpPr/>
          <p:nvPr/>
        </p:nvSpPr>
        <p:spPr>
          <a:xfrm>
            <a:off x="6061554" y="2974844"/>
            <a:ext cx="1864613" cy="369332"/>
          </a:xfrm>
          <a:prstGeom prst="rect">
            <a:avLst/>
          </a:prstGeom>
        </p:spPr>
        <p:txBody>
          <a:bodyPr wrap="none">
            <a:spAutoFit/>
          </a:bodyPr>
          <a:lstStyle/>
          <a:p>
            <a:r>
              <a:rPr lang="en-US" dirty="0"/>
              <a:t>Operations guys</a:t>
            </a:r>
            <a:endParaRPr lang="en-US" dirty="0"/>
          </a:p>
        </p:txBody>
      </p:sp>
      <p:sp>
        <p:nvSpPr>
          <p:cNvPr id="77" name="TextBox 76"/>
          <p:cNvSpPr txBox="1"/>
          <p:nvPr/>
        </p:nvSpPr>
        <p:spPr>
          <a:xfrm>
            <a:off x="5430717" y="455553"/>
            <a:ext cx="3416320" cy="369332"/>
          </a:xfrm>
          <a:prstGeom prst="rect">
            <a:avLst/>
          </a:prstGeom>
          <a:noFill/>
        </p:spPr>
        <p:txBody>
          <a:bodyPr wrap="none" rtlCol="0">
            <a:spAutoFit/>
          </a:bodyPr>
          <a:lstStyle/>
          <a:p>
            <a:r>
              <a:rPr lang="en-US" dirty="0" smtClean="0"/>
              <a:t>The Promise of the digital world</a:t>
            </a:r>
            <a:endParaRPr lang="en-US" dirty="0"/>
          </a:p>
        </p:txBody>
      </p:sp>
    </p:spTree>
    <p:extLst>
      <p:ext uri="{BB962C8B-B14F-4D97-AF65-F5344CB8AC3E}">
        <p14:creationId xmlns:p14="http://schemas.microsoft.com/office/powerpoint/2010/main" val="319044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par>
                          <p:cTn id="26" fill="hold">
                            <p:stCondLst>
                              <p:cond delay="500"/>
                            </p:stCondLst>
                            <p:childTnLst>
                              <p:par>
                                <p:cTn id="27" presetID="10" presetClass="entr" presetSubtype="0" fill="hold" grpId="0" nodeType="afterEffect">
                                  <p:stCondLst>
                                    <p:cond delay="1000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childTnLst>
                          </p:cTn>
                        </p:par>
                        <p:par>
                          <p:cTn id="30" fill="hold">
                            <p:stCondLst>
                              <p:cond delay="11000"/>
                            </p:stCondLst>
                            <p:childTnLst>
                              <p:par>
                                <p:cTn id="31" presetID="10" presetClass="entr" presetSubtype="0" fill="hold" grpId="0"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11500"/>
                            </p:stCondLst>
                            <p:childTnLst>
                              <p:par>
                                <p:cTn id="35" presetID="10" presetClass="entr" presetSubtype="0" fill="hold" grpId="0" nodeType="after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par>
                          <p:cTn id="38" fill="hold">
                            <p:stCondLst>
                              <p:cond delay="12000"/>
                            </p:stCondLst>
                            <p:childTnLst>
                              <p:par>
                                <p:cTn id="39" presetID="10" presetClass="entr" presetSubtype="0"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childTnLst>
                          </p:cTn>
                        </p:par>
                        <p:par>
                          <p:cTn id="42" fill="hold">
                            <p:stCondLst>
                              <p:cond delay="12500"/>
                            </p:stCondLst>
                            <p:childTnLst>
                              <p:par>
                                <p:cTn id="43" presetID="10" presetClass="entr" presetSubtype="0" fill="hold" grpId="0"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P spid="72" grpId="0"/>
      <p:bldP spid="73" grpId="0"/>
      <p:bldP spid="74" grpId="0"/>
      <p:bldP spid="75" grpId="0"/>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Patrick </a:t>
            </a:r>
            <a:r>
              <a:rPr lang="en-US" dirty="0" err="1" smtClean="0"/>
              <a:t>Debios</a:t>
            </a:r>
            <a:endParaRPr lang="en-US" dirty="0"/>
          </a:p>
        </p:txBody>
      </p:sp>
      <p:sp>
        <p:nvSpPr>
          <p:cNvPr id="3" name="Text Placeholder 2"/>
          <p:cNvSpPr>
            <a:spLocks noGrp="1"/>
          </p:cNvSpPr>
          <p:nvPr>
            <p:ph type="body" sz="quarter" idx="10"/>
          </p:nvPr>
        </p:nvSpPr>
        <p:spPr>
          <a:xfrm>
            <a:off x="6733955" y="4193493"/>
            <a:ext cx="2502195" cy="857692"/>
          </a:xfrm>
        </p:spPr>
        <p:txBody>
          <a:bodyPr/>
          <a:lstStyle/>
          <a:p>
            <a:r>
              <a:rPr lang="en-US" dirty="0" smtClean="0"/>
              <a:t>Infrastructure guys</a:t>
            </a:r>
            <a:endParaRPr lang="en-US" dirty="0"/>
          </a:p>
        </p:txBody>
      </p:sp>
      <p:pic>
        <p:nvPicPr>
          <p:cNvPr id="1026" name="Picture 2" descr="http://itrevolution.com/wp-content/uploads/2012/03/debo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67" y="2091287"/>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297809" y="2681735"/>
            <a:ext cx="351011" cy="905651"/>
          </a:xfrm>
          <a:prstGeom prst="rect">
            <a:avLst/>
          </a:prstGeom>
        </p:spPr>
      </p:pic>
      <p:sp>
        <p:nvSpPr>
          <p:cNvPr id="6" name="Title 1"/>
          <p:cNvSpPr txBox="1">
            <a:spLocks/>
          </p:cNvSpPr>
          <p:nvPr/>
        </p:nvSpPr>
        <p:spPr bwMode="gray">
          <a:xfrm>
            <a:off x="7673374" y="1934672"/>
            <a:ext cx="1189092" cy="529567"/>
          </a:xfrm>
          <a:prstGeom prst="rect">
            <a:avLst/>
          </a:prstGeom>
        </p:spPr>
        <p:txBody>
          <a:bodyPr vert="horz" lIns="0" tIns="0" rIns="0" bIns="0" rtlCol="0" anchor="t" anchorCtr="0">
            <a:normAutofit fontScale="775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Data  Management/</a:t>
            </a:r>
          </a:p>
          <a:p>
            <a:r>
              <a:rPr lang="en-US" sz="1800" dirty="0"/>
              <a:t>Assurance </a:t>
            </a:r>
            <a:endParaRPr lang="en-US" dirty="0"/>
          </a:p>
        </p:txBody>
      </p:sp>
      <p:sp>
        <p:nvSpPr>
          <p:cNvPr id="7" name="Title 1"/>
          <p:cNvSpPr txBox="1">
            <a:spLocks/>
          </p:cNvSpPr>
          <p:nvPr/>
        </p:nvSpPr>
        <p:spPr bwMode="gray">
          <a:xfrm>
            <a:off x="5742388" y="2321661"/>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Network</a:t>
            </a:r>
            <a:endParaRPr lang="en-US" sz="1800" dirty="0"/>
          </a:p>
        </p:txBody>
      </p:sp>
      <p:sp>
        <p:nvSpPr>
          <p:cNvPr id="8" name="Title 1"/>
          <p:cNvSpPr txBox="1">
            <a:spLocks/>
          </p:cNvSpPr>
          <p:nvPr/>
        </p:nvSpPr>
        <p:spPr bwMode="gray">
          <a:xfrm>
            <a:off x="4940920" y="1582497"/>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a:t>Compliance</a:t>
            </a:r>
            <a:r>
              <a:rPr lang="en-US" sz="1800" dirty="0"/>
              <a:t> </a:t>
            </a:r>
            <a:r>
              <a:rPr lang="en-US" sz="1800" dirty="0">
                <a:solidFill>
                  <a:srgbClr val="FF0000"/>
                </a:solidFill>
              </a:rPr>
              <a:t>Rules, Transparency, Regulations, Policies,  LAW,  Standards, Requirements</a:t>
            </a:r>
            <a:endParaRPr lang="en-US" dirty="0">
              <a:solidFill>
                <a:srgbClr val="FF0000"/>
              </a:solidFill>
            </a:endParaRPr>
          </a:p>
        </p:txBody>
      </p:sp>
      <p:grpSp>
        <p:nvGrpSpPr>
          <p:cNvPr id="4" name="Group 3"/>
          <p:cNvGrpSpPr/>
          <p:nvPr/>
        </p:nvGrpSpPr>
        <p:grpSpPr>
          <a:xfrm>
            <a:off x="390534" y="1883346"/>
            <a:ext cx="815460" cy="1833192"/>
            <a:chOff x="904856" y="1270567"/>
            <a:chExt cx="871317" cy="3135704"/>
          </a:xfrm>
        </p:grpSpPr>
        <p:pic>
          <p:nvPicPr>
            <p:cNvPr id="9" name="Picture 8" descr="developer-blue.png"/>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9072" y="1270567"/>
              <a:ext cx="528204" cy="711326"/>
            </a:xfrm>
            <a:prstGeom prst="rect">
              <a:avLst/>
            </a:prstGeom>
          </p:spPr>
        </p:pic>
        <p:sp>
          <p:nvSpPr>
            <p:cNvPr id="10" name="TextBox 9"/>
            <p:cNvSpPr txBox="1"/>
            <p:nvPr/>
          </p:nvSpPr>
          <p:spPr>
            <a:xfrm>
              <a:off x="904856" y="1964051"/>
              <a:ext cx="871317" cy="109639"/>
            </a:xfrm>
            <a:prstGeom prst="rect">
              <a:avLst/>
            </a:prstGeom>
            <a:noFill/>
          </p:spPr>
          <p:txBody>
            <a:bodyPr wrap="square" rtlCol="0" anchor="ctr">
              <a:noAutofit/>
            </a:bodyPr>
            <a:lstStyle/>
            <a:p>
              <a:pPr algn="ctr"/>
              <a:r>
                <a:rPr lang="en-US" sz="800" dirty="0"/>
                <a:t>Developer 1</a:t>
              </a:r>
              <a:endParaRPr lang="en-US" sz="800" dirty="0"/>
            </a:p>
          </p:txBody>
        </p:sp>
        <p:pic>
          <p:nvPicPr>
            <p:cNvPr id="11" name="Picture 10"/>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9072" y="2319217"/>
              <a:ext cx="528204" cy="695922"/>
            </a:xfrm>
            <a:prstGeom prst="rect">
              <a:avLst/>
            </a:prstGeom>
          </p:spPr>
        </p:pic>
        <p:sp>
          <p:nvSpPr>
            <p:cNvPr id="12" name="TextBox 11"/>
            <p:cNvSpPr txBox="1"/>
            <p:nvPr/>
          </p:nvSpPr>
          <p:spPr>
            <a:xfrm>
              <a:off x="934140" y="2998954"/>
              <a:ext cx="812749" cy="126224"/>
            </a:xfrm>
            <a:prstGeom prst="rect">
              <a:avLst/>
            </a:prstGeom>
            <a:noFill/>
          </p:spPr>
          <p:txBody>
            <a:bodyPr wrap="square" rtlCol="0" anchor="ctr">
              <a:noAutofit/>
            </a:bodyPr>
            <a:lstStyle/>
            <a:p>
              <a:pPr algn="ctr"/>
              <a:r>
                <a:rPr lang="en-US" sz="800" dirty="0"/>
                <a:t>Developer 2</a:t>
              </a:r>
              <a:endParaRPr lang="en-US" sz="800" dirty="0"/>
            </a:p>
          </p:txBody>
        </p:sp>
        <p:pic>
          <p:nvPicPr>
            <p:cNvPr id="13" name="Picture 12"/>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50850" y="3640132"/>
              <a:ext cx="528204" cy="690675"/>
            </a:xfrm>
            <a:prstGeom prst="rect">
              <a:avLst/>
            </a:prstGeom>
          </p:spPr>
        </p:pic>
        <p:sp>
          <p:nvSpPr>
            <p:cNvPr id="14" name="TextBox 13"/>
            <p:cNvSpPr txBox="1"/>
            <p:nvPr/>
          </p:nvSpPr>
          <p:spPr>
            <a:xfrm>
              <a:off x="960713" y="4310690"/>
              <a:ext cx="759603" cy="95581"/>
            </a:xfrm>
            <a:prstGeom prst="rect">
              <a:avLst/>
            </a:prstGeom>
            <a:noFill/>
          </p:spPr>
          <p:txBody>
            <a:bodyPr wrap="square" rtlCol="0" anchor="ctr">
              <a:noAutofit/>
            </a:bodyPr>
            <a:lstStyle/>
            <a:p>
              <a:pPr algn="ctr"/>
              <a:r>
                <a:rPr lang="en-US" sz="800" dirty="0"/>
                <a:t>Developer n</a:t>
              </a:r>
              <a:endParaRPr lang="en-US" sz="800" dirty="0"/>
            </a:p>
          </p:txBody>
        </p:sp>
      </p:grpSp>
      <p:grpSp>
        <p:nvGrpSpPr>
          <p:cNvPr id="15" name="Group 14"/>
          <p:cNvGrpSpPr/>
          <p:nvPr/>
        </p:nvGrpSpPr>
        <p:grpSpPr>
          <a:xfrm>
            <a:off x="7234331" y="4637288"/>
            <a:ext cx="1015450" cy="717131"/>
            <a:chOff x="7178708" y="2110134"/>
            <a:chExt cx="745586" cy="1308904"/>
          </a:xfrm>
        </p:grpSpPr>
        <p:pic>
          <p:nvPicPr>
            <p:cNvPr id="16" name="Picture 1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7" name="Picture 1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8" name="Picture 1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9" name="Picture 1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20" name="Picture 1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21" name="Picture 2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22" name="Picture 2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23" name="Picture 2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24" name="Picture 2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25" name="Picture 2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26" name="Picture 2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27" name="TextBox 26"/>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a:t>Production</a:t>
              </a:r>
            </a:p>
          </p:txBody>
        </p:sp>
      </p:grpSp>
      <p:sp>
        <p:nvSpPr>
          <p:cNvPr id="29" name="Title 1"/>
          <p:cNvSpPr txBox="1">
            <a:spLocks/>
          </p:cNvSpPr>
          <p:nvPr/>
        </p:nvSpPr>
        <p:spPr bwMode="gray">
          <a:xfrm>
            <a:off x="6748378" y="1506180"/>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Security</a:t>
            </a:r>
            <a:r>
              <a:rPr lang="en-US" dirty="0"/>
              <a:t>  </a:t>
            </a:r>
            <a:endParaRPr lang="en-US" dirty="0"/>
          </a:p>
        </p:txBody>
      </p:sp>
      <p:sp>
        <p:nvSpPr>
          <p:cNvPr id="28" name="Rectangle 27"/>
          <p:cNvSpPr/>
          <p:nvPr/>
        </p:nvSpPr>
        <p:spPr>
          <a:xfrm>
            <a:off x="6941544" y="3959117"/>
            <a:ext cx="1864613" cy="369332"/>
          </a:xfrm>
          <a:prstGeom prst="rect">
            <a:avLst/>
          </a:prstGeom>
        </p:spPr>
        <p:txBody>
          <a:bodyPr wrap="none">
            <a:spAutoFit/>
          </a:bodyPr>
          <a:lstStyle/>
          <a:p>
            <a:r>
              <a:rPr lang="en-US" dirty="0"/>
              <a:t>Operations guys</a:t>
            </a:r>
            <a:endParaRPr lang="en-US" dirty="0"/>
          </a:p>
        </p:txBody>
      </p:sp>
      <p:grpSp>
        <p:nvGrpSpPr>
          <p:cNvPr id="30" name="Group 29"/>
          <p:cNvGrpSpPr/>
          <p:nvPr/>
        </p:nvGrpSpPr>
        <p:grpSpPr>
          <a:xfrm>
            <a:off x="774767" y="3785317"/>
            <a:ext cx="7094559" cy="2802027"/>
            <a:chOff x="774766" y="2930447"/>
            <a:chExt cx="7094559" cy="2802027"/>
          </a:xfrm>
        </p:grpSpPr>
        <p:grpSp>
          <p:nvGrpSpPr>
            <p:cNvPr id="32" name="Group 31"/>
            <p:cNvGrpSpPr/>
            <p:nvPr/>
          </p:nvGrpSpPr>
          <p:grpSpPr>
            <a:xfrm>
              <a:off x="1573376" y="2930447"/>
              <a:ext cx="659155" cy="920215"/>
              <a:chOff x="1520740" y="2900050"/>
              <a:chExt cx="659155" cy="920215"/>
            </a:xfrm>
          </p:grpSpPr>
          <p:pic>
            <p:nvPicPr>
              <p:cNvPr id="33" name="Picture 3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520740" y="2900050"/>
                <a:ext cx="453362" cy="504326"/>
              </a:xfrm>
              <a:prstGeom prst="rect">
                <a:avLst/>
              </a:prstGeom>
            </p:spPr>
          </p:pic>
          <p:sp>
            <p:nvSpPr>
              <p:cNvPr id="34" name="TextBox 33"/>
              <p:cNvSpPr txBox="1"/>
              <p:nvPr/>
            </p:nvSpPr>
            <p:spPr>
              <a:xfrm>
                <a:off x="1520740" y="3450933"/>
                <a:ext cx="659155" cy="369332"/>
              </a:xfrm>
              <a:prstGeom prst="rect">
                <a:avLst/>
              </a:prstGeom>
              <a:noFill/>
            </p:spPr>
            <p:txBody>
              <a:bodyPr wrap="none" rtlCol="0">
                <a:spAutoFit/>
              </a:bodyPr>
              <a:lstStyle/>
              <a:p>
                <a:r>
                  <a:rPr lang="en-US" dirty="0"/>
                  <a:t>DEV</a:t>
                </a:r>
                <a:endParaRPr lang="en-US" dirty="0"/>
              </a:p>
            </p:txBody>
          </p:sp>
        </p:grpSp>
        <p:grpSp>
          <p:nvGrpSpPr>
            <p:cNvPr id="40" name="Group 39"/>
            <p:cNvGrpSpPr/>
            <p:nvPr/>
          </p:nvGrpSpPr>
          <p:grpSpPr>
            <a:xfrm>
              <a:off x="774766" y="3539258"/>
              <a:ext cx="7094559" cy="2193216"/>
              <a:chOff x="982640" y="1357848"/>
              <a:chExt cx="7094559" cy="2921581"/>
            </a:xfrm>
          </p:grpSpPr>
          <p:sp>
            <p:nvSpPr>
              <p:cNvPr id="41" name="Freeform 40"/>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eeform 42"/>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smtClean="0">
                    <a:solidFill>
                      <a:srgbClr val="22343A"/>
                    </a:solidFill>
                  </a:rPr>
                  <a:t>Months  </a:t>
                </a:r>
                <a:r>
                  <a:rPr lang="en-US" sz="1200" dirty="0" smtClean="0">
                    <a:solidFill>
                      <a:srgbClr val="22343A"/>
                    </a:solidFill>
                    <a:sym typeface="Wingdings" panose="05000000000000000000" pitchFamily="2" charset="2"/>
                  </a:rPr>
                  <a:t></a:t>
                </a:r>
                <a:endParaRPr lang="en-US" sz="1200" dirty="0">
                  <a:solidFill>
                    <a:srgbClr val="22343A"/>
                  </a:solidFill>
                </a:endParaRPr>
              </a:p>
            </p:txBody>
          </p:sp>
          <p:pic>
            <p:nvPicPr>
              <p:cNvPr id="44" name="Picture 4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45" name="Picture 4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46" name="Group 45"/>
              <p:cNvGrpSpPr/>
              <p:nvPr/>
            </p:nvGrpSpPr>
            <p:grpSpPr>
              <a:xfrm>
                <a:off x="4343402" y="3664855"/>
                <a:ext cx="655668" cy="554456"/>
                <a:chOff x="4343400" y="3565644"/>
                <a:chExt cx="794446" cy="671812"/>
              </a:xfrm>
            </p:grpSpPr>
            <p:pic>
              <p:nvPicPr>
                <p:cNvPr id="61" name="Picture 6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2" name="Picture 6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47" name="Group 46"/>
              <p:cNvGrpSpPr/>
              <p:nvPr/>
            </p:nvGrpSpPr>
            <p:grpSpPr>
              <a:xfrm>
                <a:off x="5630439" y="3488631"/>
                <a:ext cx="519990" cy="790798"/>
                <a:chOff x="5562600" y="3222174"/>
                <a:chExt cx="655668" cy="997137"/>
              </a:xfrm>
            </p:grpSpPr>
            <p:grpSp>
              <p:nvGrpSpPr>
                <p:cNvPr id="55" name="Group 54"/>
                <p:cNvGrpSpPr/>
                <p:nvPr/>
              </p:nvGrpSpPr>
              <p:grpSpPr>
                <a:xfrm>
                  <a:off x="5562600" y="3664855"/>
                  <a:ext cx="655668" cy="554456"/>
                  <a:chOff x="4343400" y="3565644"/>
                  <a:chExt cx="794446" cy="671812"/>
                </a:xfrm>
              </p:grpSpPr>
              <p:pic>
                <p:nvPicPr>
                  <p:cNvPr id="59" name="Picture 5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0" name="Picture 5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6" name="Group 55"/>
                <p:cNvGrpSpPr/>
                <p:nvPr/>
              </p:nvGrpSpPr>
              <p:grpSpPr>
                <a:xfrm>
                  <a:off x="5562600" y="3222174"/>
                  <a:ext cx="655668" cy="554456"/>
                  <a:chOff x="4343400" y="3565644"/>
                  <a:chExt cx="794446" cy="671812"/>
                </a:xfrm>
              </p:grpSpPr>
              <p:pic>
                <p:nvPicPr>
                  <p:cNvPr id="57" name="Picture 5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8" name="Picture 5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48" name="Group 47"/>
              <p:cNvGrpSpPr/>
              <p:nvPr/>
            </p:nvGrpSpPr>
            <p:grpSpPr>
              <a:xfrm>
                <a:off x="6830787" y="3488631"/>
                <a:ext cx="519990" cy="790798"/>
                <a:chOff x="5562600" y="3222174"/>
                <a:chExt cx="655668" cy="997137"/>
              </a:xfrm>
            </p:grpSpPr>
            <p:grpSp>
              <p:nvGrpSpPr>
                <p:cNvPr id="49" name="Group 48"/>
                <p:cNvGrpSpPr/>
                <p:nvPr/>
              </p:nvGrpSpPr>
              <p:grpSpPr>
                <a:xfrm>
                  <a:off x="5562600" y="3664855"/>
                  <a:ext cx="655668" cy="554456"/>
                  <a:chOff x="4343400" y="3565644"/>
                  <a:chExt cx="794446" cy="671812"/>
                </a:xfrm>
              </p:grpSpPr>
              <p:pic>
                <p:nvPicPr>
                  <p:cNvPr id="53" name="Picture 5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4" name="Picture 5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0" name="Group 49"/>
                <p:cNvGrpSpPr/>
                <p:nvPr/>
              </p:nvGrpSpPr>
              <p:grpSpPr>
                <a:xfrm>
                  <a:off x="5562600" y="3222174"/>
                  <a:ext cx="655668" cy="554456"/>
                  <a:chOff x="4343400" y="3565644"/>
                  <a:chExt cx="794446" cy="671812"/>
                </a:xfrm>
              </p:grpSpPr>
              <p:pic>
                <p:nvPicPr>
                  <p:cNvPr id="51" name="Picture 5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2" name="Picture 5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63" name="TextBox 62"/>
            <p:cNvSpPr txBox="1"/>
            <p:nvPr/>
          </p:nvSpPr>
          <p:spPr>
            <a:xfrm>
              <a:off x="2496201" y="4038773"/>
              <a:ext cx="1567322" cy="369332"/>
            </a:xfrm>
            <a:prstGeom prst="rect">
              <a:avLst/>
            </a:prstGeom>
            <a:noFill/>
          </p:spPr>
          <p:txBody>
            <a:bodyPr wrap="square" rtlCol="0">
              <a:spAutoFit/>
            </a:bodyPr>
            <a:lstStyle/>
            <a:p>
              <a:r>
                <a:rPr lang="en-US" dirty="0"/>
                <a:t>QA</a:t>
              </a:r>
              <a:endParaRPr lang="en-US" dirty="0"/>
            </a:p>
          </p:txBody>
        </p:sp>
        <p:sp>
          <p:nvSpPr>
            <p:cNvPr id="64" name="TextBox 63"/>
            <p:cNvSpPr txBox="1"/>
            <p:nvPr/>
          </p:nvSpPr>
          <p:spPr>
            <a:xfrm>
              <a:off x="5017536" y="3904669"/>
              <a:ext cx="629211" cy="369332"/>
            </a:xfrm>
            <a:prstGeom prst="rect">
              <a:avLst/>
            </a:prstGeom>
            <a:noFill/>
          </p:spPr>
          <p:txBody>
            <a:bodyPr wrap="none" rtlCol="0">
              <a:spAutoFit/>
            </a:bodyPr>
            <a:lstStyle/>
            <a:p>
              <a:r>
                <a:rPr lang="en-US" dirty="0"/>
                <a:t>UAT</a:t>
              </a:r>
              <a:endParaRPr lang="en-US" dirty="0"/>
            </a:p>
          </p:txBody>
        </p:sp>
        <p:sp>
          <p:nvSpPr>
            <p:cNvPr id="65" name="TextBox 64"/>
            <p:cNvSpPr txBox="1"/>
            <p:nvPr/>
          </p:nvSpPr>
          <p:spPr>
            <a:xfrm>
              <a:off x="6189728" y="4005829"/>
              <a:ext cx="800219" cy="369332"/>
            </a:xfrm>
            <a:prstGeom prst="rect">
              <a:avLst/>
            </a:prstGeom>
            <a:noFill/>
          </p:spPr>
          <p:txBody>
            <a:bodyPr wrap="none" rtlCol="0">
              <a:spAutoFit/>
            </a:bodyPr>
            <a:lstStyle/>
            <a:p>
              <a:r>
                <a:rPr lang="en-US" dirty="0"/>
                <a:t>PERF</a:t>
              </a:r>
              <a:endParaRPr lang="en-US" dirty="0"/>
            </a:p>
          </p:txBody>
        </p:sp>
        <p:pic>
          <p:nvPicPr>
            <p:cNvPr id="66" name="Picture 6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92964" y="3516073"/>
              <a:ext cx="374166" cy="416227"/>
            </a:xfrm>
            <a:prstGeom prst="rect">
              <a:avLst/>
            </a:prstGeom>
          </p:spPr>
        </p:pic>
        <p:pic>
          <p:nvPicPr>
            <p:cNvPr id="67" name="Picture 6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62937" y="3591337"/>
              <a:ext cx="374166" cy="416227"/>
            </a:xfrm>
            <a:prstGeom prst="rect">
              <a:avLst/>
            </a:prstGeom>
          </p:spPr>
        </p:pic>
        <p:pic>
          <p:nvPicPr>
            <p:cNvPr id="68" name="Picture 6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200719" y="3578617"/>
              <a:ext cx="374166" cy="416227"/>
            </a:xfrm>
            <a:prstGeom prst="rect">
              <a:avLst/>
            </a:prstGeom>
          </p:spPr>
        </p:pic>
        <p:pic>
          <p:nvPicPr>
            <p:cNvPr id="69" name="Picture 6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63583" y="3163345"/>
              <a:ext cx="374166" cy="416227"/>
            </a:xfrm>
            <a:prstGeom prst="rect">
              <a:avLst/>
            </a:prstGeom>
          </p:spPr>
        </p:pic>
        <p:pic>
          <p:nvPicPr>
            <p:cNvPr id="70" name="Picture 6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194255" y="3267505"/>
              <a:ext cx="374166" cy="416227"/>
            </a:xfrm>
            <a:prstGeom prst="rect">
              <a:avLst/>
            </a:prstGeom>
          </p:spPr>
        </p:pic>
        <p:pic>
          <p:nvPicPr>
            <p:cNvPr id="71" name="Picture 7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22262" y="3550243"/>
              <a:ext cx="374166" cy="416227"/>
            </a:xfrm>
            <a:prstGeom prst="rect">
              <a:avLst/>
            </a:prstGeom>
          </p:spPr>
        </p:pic>
        <p:pic>
          <p:nvPicPr>
            <p:cNvPr id="72" name="Picture 7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658065" y="3608902"/>
              <a:ext cx="453362" cy="504326"/>
            </a:xfrm>
            <a:prstGeom prst="rect">
              <a:avLst/>
            </a:prstGeom>
          </p:spPr>
        </p:pic>
      </p:grpSp>
      <p:grpSp>
        <p:nvGrpSpPr>
          <p:cNvPr id="74" name="Group 73"/>
          <p:cNvGrpSpPr/>
          <p:nvPr/>
        </p:nvGrpSpPr>
        <p:grpSpPr>
          <a:xfrm>
            <a:off x="3090886" y="4970311"/>
            <a:ext cx="2119884" cy="981834"/>
            <a:chOff x="4763342" y="3510479"/>
            <a:chExt cx="4253581" cy="2955127"/>
          </a:xfrm>
        </p:grpSpPr>
        <p:sp>
          <p:nvSpPr>
            <p:cNvPr id="75" name="Rounded Rectangle 74"/>
            <p:cNvSpPr/>
            <p:nvPr/>
          </p:nvSpPr>
          <p:spPr bwMode="auto">
            <a:xfrm>
              <a:off x="4940370" y="3510479"/>
              <a:ext cx="3860923" cy="2560320"/>
            </a:xfrm>
            <a:prstGeom prst="roundRect">
              <a:avLst>
                <a:gd name="adj" fmla="val 3762"/>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1" hangingPunct="1">
                <a:defRPr/>
              </a:pPr>
              <a:endParaRPr lang="en-US"/>
            </a:p>
          </p:txBody>
        </p:sp>
        <p:pic>
          <p:nvPicPr>
            <p:cNvPr id="76" name="Picture 75" descr="http://www.telecitygroup.com/designimages/amazon_web_service_thumbnai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3187" y="4427101"/>
              <a:ext cx="1207145" cy="468462"/>
            </a:xfrm>
            <a:prstGeom prst="rect">
              <a:avLst/>
            </a:prstGeom>
            <a:noFill/>
          </p:spPr>
        </p:pic>
        <p:pic>
          <p:nvPicPr>
            <p:cNvPr id="77" name="Picture 76" descr="http://upload.wikimedia.org/wikipedia/fr/2/2f/Equinix-logo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2140" y="4342395"/>
              <a:ext cx="995953" cy="439581"/>
            </a:xfrm>
            <a:prstGeom prst="rect">
              <a:avLst/>
            </a:prstGeom>
            <a:noFill/>
          </p:spPr>
        </p:pic>
        <p:pic>
          <p:nvPicPr>
            <p:cNvPr id="78" name="Picture 77" descr="https://gigapple.files.wordpress.com/2009/02/verizon-logo-470x31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47245" y="3607460"/>
              <a:ext cx="1225686" cy="589955"/>
            </a:xfrm>
            <a:prstGeom prst="rect">
              <a:avLst/>
            </a:prstGeom>
            <a:noFill/>
            <a:ln w="9525">
              <a:noFill/>
              <a:miter lim="800000"/>
              <a:headEnd/>
              <a:tailEnd/>
            </a:ln>
          </p:spPr>
        </p:pic>
        <p:pic>
          <p:nvPicPr>
            <p:cNvPr id="79" name="Picture 78" descr="Google Cloud Platform">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70788" y="4994273"/>
              <a:ext cx="2492960" cy="284204"/>
            </a:xfrm>
            <a:prstGeom prst="rect">
              <a:avLst/>
            </a:prstGeom>
            <a:noFill/>
          </p:spPr>
        </p:pic>
        <p:pic>
          <p:nvPicPr>
            <p:cNvPr id="80" name="Picture 7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30615" y="3621893"/>
              <a:ext cx="1099404" cy="690026"/>
            </a:xfrm>
            <a:prstGeom prst="rect">
              <a:avLst/>
            </a:prstGeom>
            <a:noFill/>
            <a:ln w="9525">
              <a:noFill/>
              <a:miter lim="800000"/>
              <a:headEnd/>
              <a:tailEnd/>
            </a:ln>
          </p:spPr>
        </p:pic>
        <p:pic>
          <p:nvPicPr>
            <p:cNvPr id="81" name="Picture 8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22531" y="4889261"/>
              <a:ext cx="1212834" cy="426329"/>
            </a:xfrm>
            <a:prstGeom prst="rect">
              <a:avLst/>
            </a:prstGeom>
          </p:spPr>
        </p:pic>
        <p:pic>
          <p:nvPicPr>
            <p:cNvPr id="82" name="Picture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46190" y="5281096"/>
              <a:ext cx="1173062" cy="566556"/>
            </a:xfrm>
            <a:prstGeom prst="rect">
              <a:avLst/>
            </a:prstGeom>
          </p:spPr>
        </p:pic>
        <p:pic>
          <p:nvPicPr>
            <p:cNvPr id="83" name="Picture 82"/>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7419145" y="3937777"/>
              <a:ext cx="1336298" cy="354638"/>
            </a:xfrm>
            <a:prstGeom prst="rect">
              <a:avLst/>
            </a:prstGeom>
          </p:spPr>
        </p:pic>
        <p:pic>
          <p:nvPicPr>
            <p:cNvPr id="84" name="Picture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88995" y="4560107"/>
              <a:ext cx="1152923" cy="243843"/>
            </a:xfrm>
            <a:prstGeom prst="rect">
              <a:avLst/>
            </a:prstGeom>
          </p:spPr>
        </p:pic>
        <p:sp>
          <p:nvSpPr>
            <p:cNvPr id="85" name="Freeform 84"/>
            <p:cNvSpPr>
              <a:spLocks noChangeAspect="1"/>
            </p:cNvSpPr>
            <p:nvPr/>
          </p:nvSpPr>
          <p:spPr>
            <a:xfrm>
              <a:off x="7384030" y="5459766"/>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t>Cloud</a:t>
              </a:r>
            </a:p>
          </p:txBody>
        </p:sp>
        <p:sp>
          <p:nvSpPr>
            <p:cNvPr id="86" name="Freeform 85"/>
            <p:cNvSpPr>
              <a:spLocks noChangeAspect="1"/>
            </p:cNvSpPr>
            <p:nvPr/>
          </p:nvSpPr>
          <p:spPr>
            <a:xfrm>
              <a:off x="4763342" y="5448887"/>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t>Elastic</a:t>
              </a:r>
            </a:p>
          </p:txBody>
        </p:sp>
        <p:sp>
          <p:nvSpPr>
            <p:cNvPr id="87" name="TextBox 97"/>
            <p:cNvSpPr txBox="1"/>
            <p:nvPr/>
          </p:nvSpPr>
          <p:spPr>
            <a:xfrm>
              <a:off x="7312440" y="5601290"/>
              <a:ext cx="202257" cy="83371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a:t>
              </a:r>
              <a:endParaRPr lang="en-US" sz="1200" dirty="0"/>
            </a:p>
          </p:txBody>
        </p:sp>
      </p:grpSp>
      <p:grpSp>
        <p:nvGrpSpPr>
          <p:cNvPr id="88" name="Group 87"/>
          <p:cNvGrpSpPr/>
          <p:nvPr/>
        </p:nvGrpSpPr>
        <p:grpSpPr>
          <a:xfrm>
            <a:off x="7956630" y="4677108"/>
            <a:ext cx="1015450" cy="717131"/>
            <a:chOff x="7178708" y="2110134"/>
            <a:chExt cx="745586" cy="1308904"/>
          </a:xfrm>
        </p:grpSpPr>
        <p:pic>
          <p:nvPicPr>
            <p:cNvPr id="89" name="Picture 8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90" name="Picture 8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91" name="Picture 9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92" name="Picture 9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93" name="Picture 9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94" name="Picture 9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95" name="Picture 9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96" name="Picture 9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97" name="Picture 9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98" name="Picture 9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99" name="Picture 9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00" name="TextBox 99"/>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a:t>Production</a:t>
              </a:r>
            </a:p>
          </p:txBody>
        </p:sp>
      </p:grpSp>
      <p:grpSp>
        <p:nvGrpSpPr>
          <p:cNvPr id="101" name="Group 100"/>
          <p:cNvGrpSpPr/>
          <p:nvPr/>
        </p:nvGrpSpPr>
        <p:grpSpPr>
          <a:xfrm>
            <a:off x="8060997" y="5318236"/>
            <a:ext cx="1015450" cy="717131"/>
            <a:chOff x="7178708" y="2110134"/>
            <a:chExt cx="745586" cy="1308904"/>
          </a:xfrm>
        </p:grpSpPr>
        <p:pic>
          <p:nvPicPr>
            <p:cNvPr id="102" name="Picture 10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03" name="Picture 10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04" name="Picture 103"/>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05" name="Picture 104"/>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106" name="Picture 105"/>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107" name="Picture 106"/>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108" name="Picture 107"/>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109" name="Picture 10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110" name="Picture 109"/>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111" name="Picture 110"/>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112" name="Picture 11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13" name="TextBox 112"/>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a:t>Production</a:t>
              </a:r>
            </a:p>
          </p:txBody>
        </p:sp>
      </p:grpSp>
      <p:sp>
        <p:nvSpPr>
          <p:cNvPr id="35" name="AutoShape 2" descr="Image result for repository"/>
          <p:cNvSpPr>
            <a:spLocks noChangeAspect="1" noChangeArrowheads="1"/>
          </p:cNvSpPr>
          <p:nvPr/>
        </p:nvSpPr>
        <p:spPr bwMode="auto">
          <a:xfrm>
            <a:off x="-472128" y="108899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www.infolibcorp.com/gfxs/metadata-management-repository.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17262" y="1443012"/>
            <a:ext cx="830539" cy="828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19"/>
          <a:stretch>
            <a:fillRect/>
          </a:stretch>
        </p:blipFill>
        <p:spPr>
          <a:xfrm>
            <a:off x="1390711" y="1241395"/>
            <a:ext cx="823031" cy="829128"/>
          </a:xfrm>
          <a:prstGeom prst="rect">
            <a:avLst/>
          </a:prstGeom>
        </p:spPr>
      </p:pic>
      <p:sp>
        <p:nvSpPr>
          <p:cNvPr id="114" name="TextBox 113"/>
          <p:cNvSpPr txBox="1"/>
          <p:nvPr/>
        </p:nvSpPr>
        <p:spPr>
          <a:xfrm>
            <a:off x="1153718" y="1012924"/>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37" name="TextBox 36"/>
          <p:cNvSpPr txBox="1"/>
          <p:nvPr/>
        </p:nvSpPr>
        <p:spPr>
          <a:xfrm>
            <a:off x="5308212" y="1050539"/>
            <a:ext cx="3416320" cy="369332"/>
          </a:xfrm>
          <a:prstGeom prst="rect">
            <a:avLst/>
          </a:prstGeom>
          <a:noFill/>
        </p:spPr>
        <p:txBody>
          <a:bodyPr wrap="none" rtlCol="0">
            <a:spAutoFit/>
          </a:bodyPr>
          <a:lstStyle/>
          <a:p>
            <a:r>
              <a:rPr lang="en-US" dirty="0" smtClean="0"/>
              <a:t>The Promise of the digital world</a:t>
            </a:r>
            <a:endParaRPr lang="en-US" dirty="0"/>
          </a:p>
        </p:txBody>
      </p:sp>
    </p:spTree>
    <p:extLst>
      <p:ext uri="{BB962C8B-B14F-4D97-AF65-F5344CB8AC3E}">
        <p14:creationId xmlns:p14="http://schemas.microsoft.com/office/powerpoint/2010/main" val="1342404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10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9" grpId="0"/>
      <p:bldP spid="37" grpId="0"/>
    </p:bldLst>
  </p:timing>
</p:sld>
</file>

<file path=ppt/theme/theme1.xml><?xml version="1.0" encoding="utf-8"?>
<a:theme xmlns:a="http://schemas.openxmlformats.org/drawingml/2006/main" name="VZ_PPT_Arial_Standard_4x3_092915">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Arial"/>
        <a:ea typeface=""/>
        <a:cs typeface=""/>
      </a:majorFont>
      <a:minorFont>
        <a:latin typeface="Arial"/>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VZ_PPT_Arial_Standard_4x3_092915</Template>
  <TotalTime>3102</TotalTime>
  <Words>1334</Words>
  <Application>Microsoft Office PowerPoint</Application>
  <PresentationFormat>On-screen Show (4:3)</PresentationFormat>
  <Paragraphs>414</Paragraphs>
  <Slides>38</Slides>
  <Notes>8</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 Unicode MS</vt:lpstr>
      <vt:lpstr>MS PGothic</vt:lpstr>
      <vt:lpstr>Arial</vt:lpstr>
      <vt:lpstr>Arial Narrow</vt:lpstr>
      <vt:lpstr>CA Sans</vt:lpstr>
      <vt:lpstr>Calibri</vt:lpstr>
      <vt:lpstr>Tahoma</vt:lpstr>
      <vt:lpstr>Wingdings</vt:lpstr>
      <vt:lpstr>VZ_PPT_Arial_Standard_4x3_092915</vt:lpstr>
      <vt:lpstr>DevOps 101  part 1 of 3 </vt:lpstr>
      <vt:lpstr>Application Economy </vt:lpstr>
      <vt:lpstr>PowerPoint Presentation</vt:lpstr>
      <vt:lpstr>Digital Transformation</vt:lpstr>
      <vt:lpstr>PowerPoint Presentation</vt:lpstr>
      <vt:lpstr>Building a Better Brand</vt:lpstr>
      <vt:lpstr>PowerPoint Presentation</vt:lpstr>
      <vt:lpstr>Patrick Debios</vt:lpstr>
      <vt:lpstr>Patrick Debios</vt:lpstr>
      <vt:lpstr>PowerPoint Presentation</vt:lpstr>
      <vt:lpstr>DevOps Tools</vt:lpstr>
      <vt:lpstr>Building a Better Brand</vt:lpstr>
      <vt:lpstr>PowerPoint Presentation</vt:lpstr>
      <vt:lpstr>PowerPoint Presentation</vt:lpstr>
      <vt:lpstr>PowerPoint Presentation</vt:lpstr>
      <vt:lpstr>PowerPoint Presentation</vt:lpstr>
      <vt:lpstr>The Challenge of Today’s Complex and Dynamic IT Environment</vt:lpstr>
      <vt:lpstr>What are Challenges that Companies are Experiencing?</vt:lpstr>
      <vt:lpstr>PowerPoint Presentation</vt:lpstr>
      <vt:lpstr>THE PROBLEM DevOps -Automating the Software Development Life Cycle (SDLC)</vt:lpstr>
      <vt:lpstr>PowerPoint Presentation</vt:lpstr>
      <vt:lpstr>So ,  What is DevOps ?</vt:lpstr>
      <vt:lpstr>PowerPoint Presentation</vt:lpstr>
      <vt:lpstr>Processes     </vt:lpstr>
      <vt:lpstr>PowerPoint Presentation</vt:lpstr>
      <vt:lpstr>PowerPoint Presentation</vt:lpstr>
      <vt:lpstr>PowerPoint Presentation</vt:lpstr>
      <vt:lpstr>Identifying the problem</vt:lpstr>
      <vt:lpstr>DevOps is not just about Increasing # of Releases It is about Accelerating Throughput… Speed with Quality!</vt:lpstr>
      <vt:lpstr>What is DevOps?</vt:lpstr>
      <vt:lpstr>Elevator Pitch</vt:lpstr>
      <vt:lpstr>Customer Champions &amp; Stakeholders </vt:lpstr>
      <vt:lpstr>PowerPoint Presentation</vt:lpstr>
      <vt:lpstr>Product Matrix</vt:lpstr>
      <vt:lpstr> Map the Verizon solution with the SDLC</vt:lpstr>
      <vt:lpstr>This is the  yellow option  for the alternate section header.</vt:lpstr>
      <vt:lpstr>This is the  orange option  for the alternate section header.</vt:lpstr>
      <vt:lpstr>PowerPoint Presentation</vt:lpstr>
    </vt:vector>
  </TitlesOfParts>
  <Company>Verizon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  up to three lines.</dc:title>
  <dc:creator>v801384</dc:creator>
  <cp:lastModifiedBy>Michael Pepe</cp:lastModifiedBy>
  <cp:revision>33</cp:revision>
  <dcterms:created xsi:type="dcterms:W3CDTF">2016-06-13T16:08:22Z</dcterms:created>
  <dcterms:modified xsi:type="dcterms:W3CDTF">2016-09-21T18:10:29Z</dcterms:modified>
</cp:coreProperties>
</file>